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7" r:id="rId9"/>
    <p:sldId id="266" r:id="rId10"/>
    <p:sldId id="264" r:id="rId11"/>
    <p:sldId id="263" r:id="rId12"/>
    <p:sldId id="283" r:id="rId13"/>
    <p:sldId id="262" r:id="rId14"/>
    <p:sldId id="261" r:id="rId15"/>
    <p:sldId id="273" r:id="rId16"/>
    <p:sldId id="260" r:id="rId17"/>
    <p:sldId id="272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1" autoAdjust="0"/>
  </p:normalViewPr>
  <p:slideViewPr>
    <p:cSldViewPr snapToGrid="0">
      <p:cViewPr varScale="1">
        <p:scale>
          <a:sx n="52" d="100"/>
          <a:sy n="52" d="100"/>
        </p:scale>
        <p:origin x="136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EE3B4-6E1E-4A83-9C2B-B4CFD38017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460A28-3862-4014-A644-0D77683774A0}">
      <dgm:prSet phldrT="[Текст]" custT="1"/>
      <dgm:spPr>
        <a:xfrm>
          <a:off x="88" y="5991"/>
          <a:ext cx="2867635" cy="1548341"/>
        </a:xfrm>
        <a:prstGeom prst="roundRect">
          <a:avLst/>
        </a:prstGeom>
        <a:solidFill>
          <a:srgbClr val="75CEEC">
            <a:lumMod val="40000"/>
            <a:lumOff val="6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институциональные</a:t>
          </a:r>
        </a:p>
      </dgm:t>
    </dgm:pt>
    <dgm:pt modelId="{84B0DB68-FD80-4FC7-A3F6-294F6211F19A}" type="parTrans" cxnId="{4FF60EA3-E80F-413C-B505-D4787637ED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4D56F-1F9F-4E52-B3C0-BFF645A4DCB5}" type="sibTrans" cxnId="{4FF60EA3-E80F-413C-B505-D4787637ED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6C627-D182-4C8F-AC6B-C7A6E1660BE9}">
      <dgm:prSet phldrT="[Текст]" custT="1"/>
      <dgm:spPr>
        <a:xfrm rot="5400000">
          <a:off x="5265083" y="-2393714"/>
          <a:ext cx="1553036" cy="6347754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слишком длительный период обучения, при этом образовательная система изменяется медленнее, чем бизнес-среда</a:t>
          </a:r>
        </a:p>
      </dgm:t>
    </dgm:pt>
    <dgm:pt modelId="{82D8CF30-143A-4DDD-87D1-F2F6223A5280}" type="parTrans" cxnId="{19BEF21F-522C-4617-84CB-AD1F85E229F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89E5E-B583-4D70-A06E-89BD8F3F3731}" type="sibTrans" cxnId="{19BEF21F-522C-4617-84CB-AD1F85E229F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C70C5-BB4C-47D1-96EE-F366961E9F77}">
      <dgm:prSet phldrT="[Текст]" custT="1"/>
      <dgm:spPr>
        <a:xfrm rot="5400000">
          <a:off x="5265083" y="-2393714"/>
          <a:ext cx="1553036" cy="6347754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разрыв условий, уровня доступности и качества образования в развитых городах и в отдаленных регионах</a:t>
          </a:r>
        </a:p>
      </dgm:t>
    </dgm:pt>
    <dgm:pt modelId="{4DDBC31F-D517-4324-A584-9B00CF2CA8F6}" type="parTrans" cxnId="{95290FAA-2988-4B94-8449-E60301A2A4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09587-FB13-4CE8-A039-973E07741CA0}" type="sibTrans" cxnId="{95290FAA-2988-4B94-8449-E60301A2A4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41E04-BF30-476A-AAE4-8907AF5DDCA2}">
      <dgm:prSet phldrT="[Текст]" custT="1"/>
      <dgm:spPr>
        <a:xfrm>
          <a:off x="88" y="1634097"/>
          <a:ext cx="2774693" cy="1548341"/>
        </a:xfrm>
        <a:prstGeom prst="roundRect">
          <a:avLst/>
        </a:prstGeom>
        <a:solidFill>
          <a:srgbClr val="75CEEC">
            <a:lumMod val="40000"/>
            <a:lumOff val="6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коммуникативные</a:t>
          </a:r>
        </a:p>
      </dgm:t>
    </dgm:pt>
    <dgm:pt modelId="{754F9AFF-02D0-4CA2-A420-E92FB8D39E3F}" type="parTrans" cxnId="{DE2E6A9D-B742-4F03-B355-9F0E381F6B5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5DA57-58AD-4DA5-9604-24AF9A63F412}" type="sibTrans" cxnId="{DE2E6A9D-B742-4F03-B355-9F0E381F6B5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65352-A3F6-43A6-B337-15FD88169729}">
      <dgm:prSet phldrT="[Текст]" custT="1"/>
      <dgm:spPr>
        <a:xfrm rot="5400000">
          <a:off x="5375919" y="-812205"/>
          <a:ext cx="1238673" cy="6440947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желания изучать иностранные языки</a:t>
          </a:r>
        </a:p>
      </dgm:t>
    </dgm:pt>
    <dgm:pt modelId="{B722BCC5-7927-4D76-B586-B1CCE9118517}" type="parTrans" cxnId="{2C22BB87-6C32-4DD9-A6F9-39E4D20ED1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EAA65-068E-4951-B6DE-29FE8DA4EABB}" type="sibTrans" cxnId="{2C22BB87-6C32-4DD9-A6F9-39E4D20ED1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FF944-8469-46BB-97A8-27496B18E7DD}">
      <dgm:prSet phldrT="[Текст]" custT="1"/>
      <dgm:spPr>
        <a:xfrm rot="5400000">
          <a:off x="5375919" y="-812205"/>
          <a:ext cx="1238673" cy="6440947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непринятие новых условий рынка труда и боязнь смены профессии</a:t>
          </a:r>
        </a:p>
      </dgm:t>
    </dgm:pt>
    <dgm:pt modelId="{FD804544-4333-4907-8CE2-895ECCD2F9E3}" type="parTrans" cxnId="{23A8D5E8-8259-4180-80E2-7F1E48A758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F4A1C-AF66-4B5B-AF02-7F54668CFA3E}" type="sibTrans" cxnId="{23A8D5E8-8259-4180-80E2-7F1E48A758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D86FA-419C-4272-B890-C4A62B589F6B}">
      <dgm:prSet phldrT="[Текст]" custT="1"/>
      <dgm:spPr>
        <a:xfrm>
          <a:off x="88" y="3259856"/>
          <a:ext cx="2808769" cy="1548341"/>
        </a:xfrm>
        <a:prstGeom prst="roundRect">
          <a:avLst/>
        </a:prstGeom>
        <a:solidFill>
          <a:srgbClr val="75CEEC">
            <a:lumMod val="40000"/>
            <a:lumOff val="6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инфраструктурные </a:t>
          </a:r>
        </a:p>
      </dgm:t>
    </dgm:pt>
    <dgm:pt modelId="{11880C3C-C598-4B93-A816-E3D133F2AF6C}" type="parTrans" cxnId="{6A905DFA-9E87-4F25-881B-EF51D3ED89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10903-7848-48ED-BA5C-81E6D46A1E1F}" type="sibTrans" cxnId="{6A905DFA-9E87-4F25-881B-EF51D3ED89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C4620-1419-4BA4-8882-351FCC15B1DB}">
      <dgm:prSet phldrT="[Текст]" custT="1"/>
      <dgm:spPr>
        <a:xfrm rot="5400000">
          <a:off x="5394132" y="829415"/>
          <a:ext cx="1238673" cy="6409223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устаревание образовательных программ</a:t>
          </a:r>
        </a:p>
      </dgm:t>
    </dgm:pt>
    <dgm:pt modelId="{71BCB293-1FB3-4436-B8FB-15F3F62CD0D0}" type="parTrans" cxnId="{3D791676-057A-4678-9820-A079E5F205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72D13-8C73-488C-BEE9-2A04C7698774}" type="sibTrans" cxnId="{3D791676-057A-4678-9820-A079E5F205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B69AE-438B-4DE5-82B8-28983726558A}">
      <dgm:prSet phldrT="[Текст]" custT="1"/>
      <dgm:spPr>
        <a:xfrm rot="5400000">
          <a:off x="5394132" y="829415"/>
          <a:ext cx="1238673" cy="6409223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низкая цифровая грамотность населения</a:t>
          </a:r>
        </a:p>
      </dgm:t>
    </dgm:pt>
    <dgm:pt modelId="{45C30CC1-B3B5-4B79-8545-F29F778EA74D}" type="parTrans" cxnId="{1ACCADAE-3784-4333-80C3-5190938A031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533DE-2810-4DE3-B7DD-EE24B116C8AB}" type="sibTrans" cxnId="{1ACCADAE-3784-4333-80C3-5190938A031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C9A4C-3A13-4F5A-AF75-820A3DB05F1D}">
      <dgm:prSet phldrT="[Текст]" custT="1"/>
      <dgm:spPr>
        <a:xfrm rot="5400000">
          <a:off x="5394132" y="829415"/>
          <a:ext cx="1238673" cy="6409223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низкая или средняя степень неиспользования современных технологий</a:t>
          </a:r>
        </a:p>
      </dgm:t>
    </dgm:pt>
    <dgm:pt modelId="{EC898BE9-15FF-4044-9B02-C654F3A8E345}" type="parTrans" cxnId="{26F9AA85-E557-42A3-B760-F050E902D8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4A94F-90F9-41C7-8074-ED7C61BDC26C}" type="sibTrans" cxnId="{26F9AA85-E557-42A3-B760-F050E902D8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AB89A-AB20-4351-9A1B-4BDAB221A09D}" type="pres">
      <dgm:prSet presAssocID="{671EE3B4-6E1E-4A83-9C2B-B4CFD3801707}" presName="Name0" presStyleCnt="0">
        <dgm:presLayoutVars>
          <dgm:dir/>
          <dgm:animLvl val="lvl"/>
          <dgm:resizeHandles val="exact"/>
        </dgm:presLayoutVars>
      </dgm:prSet>
      <dgm:spPr/>
    </dgm:pt>
    <dgm:pt modelId="{4DA8EC89-7AC8-4897-AA51-FB8E9F4571F8}" type="pres">
      <dgm:prSet presAssocID="{ED460A28-3862-4014-A644-0D77683774A0}" presName="linNode" presStyleCnt="0"/>
      <dgm:spPr/>
    </dgm:pt>
    <dgm:pt modelId="{9BAEDA34-4AB5-45E2-B51B-44AADEA77735}" type="pres">
      <dgm:prSet presAssocID="{ED460A28-3862-4014-A644-0D77683774A0}" presName="parentText" presStyleLbl="node1" presStyleIdx="0" presStyleCnt="3" custScaleX="86497">
        <dgm:presLayoutVars>
          <dgm:chMax val="1"/>
          <dgm:bulletEnabled val="1"/>
        </dgm:presLayoutVars>
      </dgm:prSet>
      <dgm:spPr/>
    </dgm:pt>
    <dgm:pt modelId="{8279B931-FD10-4A47-B334-F84C4F003A5B}" type="pres">
      <dgm:prSet presAssocID="{ED460A28-3862-4014-A644-0D77683774A0}" presName="descendantText" presStyleLbl="alignAccFollowNode1" presStyleIdx="0" presStyleCnt="3" custScaleX="107701" custScaleY="125379">
        <dgm:presLayoutVars>
          <dgm:bulletEnabled val="1"/>
        </dgm:presLayoutVars>
      </dgm:prSet>
      <dgm:spPr/>
    </dgm:pt>
    <dgm:pt modelId="{BFECB512-F3B2-45DE-8131-A8A58E5C671C}" type="pres">
      <dgm:prSet presAssocID="{FEB4D56F-1F9F-4E52-B3C0-BFF645A4DCB5}" presName="sp" presStyleCnt="0"/>
      <dgm:spPr/>
    </dgm:pt>
    <dgm:pt modelId="{18386822-7564-46B9-8620-5E0874A0D975}" type="pres">
      <dgm:prSet presAssocID="{24741E04-BF30-476A-AAE4-8907AF5DDCA2}" presName="linNode" presStyleCnt="0"/>
      <dgm:spPr/>
    </dgm:pt>
    <dgm:pt modelId="{A47EF7FB-3E9E-4468-B76F-02D6BF11625D}" type="pres">
      <dgm:prSet presAssocID="{24741E04-BF30-476A-AAE4-8907AF5DDCA2}" presName="parentText" presStyleLbl="node1" presStyleIdx="1" presStyleCnt="3" custScaleX="85533">
        <dgm:presLayoutVars>
          <dgm:chMax val="1"/>
          <dgm:bulletEnabled val="1"/>
        </dgm:presLayoutVars>
      </dgm:prSet>
      <dgm:spPr/>
    </dgm:pt>
    <dgm:pt modelId="{AA87EABD-E400-44B3-A9BA-8AE126BE9981}" type="pres">
      <dgm:prSet presAssocID="{24741E04-BF30-476A-AAE4-8907AF5DDCA2}" presName="descendantText" presStyleLbl="alignAccFollowNode1" presStyleIdx="1" presStyleCnt="3" custScaleX="111684">
        <dgm:presLayoutVars>
          <dgm:bulletEnabled val="1"/>
        </dgm:presLayoutVars>
      </dgm:prSet>
      <dgm:spPr/>
    </dgm:pt>
    <dgm:pt modelId="{B0FD1096-AC58-44A2-92C8-77BEC789632A}" type="pres">
      <dgm:prSet presAssocID="{64E5DA57-58AD-4DA5-9604-24AF9A63F412}" presName="sp" presStyleCnt="0"/>
      <dgm:spPr/>
    </dgm:pt>
    <dgm:pt modelId="{CA75F586-6492-44B0-AEB8-8E15C8926208}" type="pres">
      <dgm:prSet presAssocID="{DC1D86FA-419C-4272-B890-C4A62B589F6B}" presName="linNode" presStyleCnt="0"/>
      <dgm:spPr/>
    </dgm:pt>
    <dgm:pt modelId="{DA2D6BD3-A773-46FA-93CD-C8AC4BEDB1FC}" type="pres">
      <dgm:prSet presAssocID="{DC1D86FA-419C-4272-B890-C4A62B589F6B}" presName="parentText" presStyleLbl="node1" presStyleIdx="2" presStyleCnt="3" custScaleX="86497">
        <dgm:presLayoutVars>
          <dgm:chMax val="1"/>
          <dgm:bulletEnabled val="1"/>
        </dgm:presLayoutVars>
      </dgm:prSet>
      <dgm:spPr/>
    </dgm:pt>
    <dgm:pt modelId="{32A4AFD4-E403-4EED-BE89-7D7FC7098199}" type="pres">
      <dgm:prSet presAssocID="{DC1D86FA-419C-4272-B890-C4A62B589F6B}" presName="descendantText" presStyleLbl="alignAccFollowNode1" presStyleIdx="2" presStyleCnt="3" custScaleX="111023">
        <dgm:presLayoutVars>
          <dgm:bulletEnabled val="1"/>
        </dgm:presLayoutVars>
      </dgm:prSet>
      <dgm:spPr/>
    </dgm:pt>
  </dgm:ptLst>
  <dgm:cxnLst>
    <dgm:cxn modelId="{6BCC6A16-0758-4DDE-8200-1B8637A4C028}" type="presOf" srcId="{1C6C70C5-BB4C-47D1-96EE-F366961E9F77}" destId="{8279B931-FD10-4A47-B334-F84C4F003A5B}" srcOrd="0" destOrd="1" presId="urn:microsoft.com/office/officeart/2005/8/layout/vList5"/>
    <dgm:cxn modelId="{19BEF21F-522C-4617-84CB-AD1F85E229F4}" srcId="{ED460A28-3862-4014-A644-0D77683774A0}" destId="{9186C627-D182-4C8F-AC6B-C7A6E1660BE9}" srcOrd="0" destOrd="0" parTransId="{82D8CF30-143A-4DDD-87D1-F2F6223A5280}" sibTransId="{8D589E5E-B583-4D70-A06E-89BD8F3F3731}"/>
    <dgm:cxn modelId="{BA3CE767-E781-46C0-BD1C-F7DB024CBF62}" type="presOf" srcId="{671EE3B4-6E1E-4A83-9C2B-B4CFD3801707}" destId="{9BAAB89A-AB20-4351-9A1B-4BDAB221A09D}" srcOrd="0" destOrd="0" presId="urn:microsoft.com/office/officeart/2005/8/layout/vList5"/>
    <dgm:cxn modelId="{8C806475-B2FB-4833-935F-2FC2AA06350F}" type="presOf" srcId="{E97C9A4C-3A13-4F5A-AF75-820A3DB05F1D}" destId="{32A4AFD4-E403-4EED-BE89-7D7FC7098199}" srcOrd="0" destOrd="2" presId="urn:microsoft.com/office/officeart/2005/8/layout/vList5"/>
    <dgm:cxn modelId="{3D791676-057A-4678-9820-A079E5F2053B}" srcId="{DC1D86FA-419C-4272-B890-C4A62B589F6B}" destId="{DF0C4620-1419-4BA4-8882-351FCC15B1DB}" srcOrd="0" destOrd="0" parTransId="{71BCB293-1FB3-4436-B8FB-15F3F62CD0D0}" sibTransId="{CC772D13-8C73-488C-BEE9-2A04C7698774}"/>
    <dgm:cxn modelId="{9B16FB57-1F13-4A6F-BA36-4CC7AF2E8252}" type="presOf" srcId="{DF0C4620-1419-4BA4-8882-351FCC15B1DB}" destId="{32A4AFD4-E403-4EED-BE89-7D7FC7098199}" srcOrd="0" destOrd="0" presId="urn:microsoft.com/office/officeart/2005/8/layout/vList5"/>
    <dgm:cxn modelId="{26F9AA85-E557-42A3-B760-F050E902D87D}" srcId="{DC1D86FA-419C-4272-B890-C4A62B589F6B}" destId="{E97C9A4C-3A13-4F5A-AF75-820A3DB05F1D}" srcOrd="2" destOrd="0" parTransId="{EC898BE9-15FF-4044-9B02-C654F3A8E345}" sibTransId="{ACC4A94F-90F9-41C7-8074-ED7C61BDC26C}"/>
    <dgm:cxn modelId="{2C22BB87-6C32-4DD9-A6F9-39E4D20ED12C}" srcId="{24741E04-BF30-476A-AAE4-8907AF5DDCA2}" destId="{07265352-A3F6-43A6-B337-15FD88169729}" srcOrd="0" destOrd="0" parTransId="{B722BCC5-7927-4D76-B586-B1CCE9118517}" sibTransId="{C42EAA65-068E-4951-B6DE-29FE8DA4EABB}"/>
    <dgm:cxn modelId="{D3667D8E-9640-41AA-A700-A010A8525C92}" type="presOf" srcId="{1F9B69AE-438B-4DE5-82B8-28983726558A}" destId="{32A4AFD4-E403-4EED-BE89-7D7FC7098199}" srcOrd="0" destOrd="1" presId="urn:microsoft.com/office/officeart/2005/8/layout/vList5"/>
    <dgm:cxn modelId="{DA79359A-0C02-4853-9B7C-76537E67F5DA}" type="presOf" srcId="{9186C627-D182-4C8F-AC6B-C7A6E1660BE9}" destId="{8279B931-FD10-4A47-B334-F84C4F003A5B}" srcOrd="0" destOrd="0" presId="urn:microsoft.com/office/officeart/2005/8/layout/vList5"/>
    <dgm:cxn modelId="{DE2E6A9D-B742-4F03-B355-9F0E381F6B54}" srcId="{671EE3B4-6E1E-4A83-9C2B-B4CFD3801707}" destId="{24741E04-BF30-476A-AAE4-8907AF5DDCA2}" srcOrd="1" destOrd="0" parTransId="{754F9AFF-02D0-4CA2-A420-E92FB8D39E3F}" sibTransId="{64E5DA57-58AD-4DA5-9604-24AF9A63F412}"/>
    <dgm:cxn modelId="{4FF60EA3-E80F-413C-B505-D4787637ED1C}" srcId="{671EE3B4-6E1E-4A83-9C2B-B4CFD3801707}" destId="{ED460A28-3862-4014-A644-0D77683774A0}" srcOrd="0" destOrd="0" parTransId="{84B0DB68-FD80-4FC7-A3F6-294F6211F19A}" sibTransId="{FEB4D56F-1F9F-4E52-B3C0-BFF645A4DCB5}"/>
    <dgm:cxn modelId="{95290FAA-2988-4B94-8449-E60301A2A4B7}" srcId="{ED460A28-3862-4014-A644-0D77683774A0}" destId="{1C6C70C5-BB4C-47D1-96EE-F366961E9F77}" srcOrd="1" destOrd="0" parTransId="{4DDBC31F-D517-4324-A584-9B00CF2CA8F6}" sibTransId="{55C09587-FB13-4CE8-A039-973E07741CA0}"/>
    <dgm:cxn modelId="{1ACCADAE-3784-4333-80C3-5190938A031E}" srcId="{DC1D86FA-419C-4272-B890-C4A62B589F6B}" destId="{1F9B69AE-438B-4DE5-82B8-28983726558A}" srcOrd="1" destOrd="0" parTransId="{45C30CC1-B3B5-4B79-8545-F29F778EA74D}" sibTransId="{B9D533DE-2810-4DE3-B7DD-EE24B116C8AB}"/>
    <dgm:cxn modelId="{30C609D2-4836-43BA-ADCB-91999B7B7EBD}" type="presOf" srcId="{07265352-A3F6-43A6-B337-15FD88169729}" destId="{AA87EABD-E400-44B3-A9BA-8AE126BE9981}" srcOrd="0" destOrd="0" presId="urn:microsoft.com/office/officeart/2005/8/layout/vList5"/>
    <dgm:cxn modelId="{D8988FE6-BF46-4312-8F8A-7236144FC609}" type="presOf" srcId="{ED460A28-3862-4014-A644-0D77683774A0}" destId="{9BAEDA34-4AB5-45E2-B51B-44AADEA77735}" srcOrd="0" destOrd="0" presId="urn:microsoft.com/office/officeart/2005/8/layout/vList5"/>
    <dgm:cxn modelId="{23A8D5E8-8259-4180-80E2-7F1E48A758DF}" srcId="{24741E04-BF30-476A-AAE4-8907AF5DDCA2}" destId="{886FF944-8469-46BB-97A8-27496B18E7DD}" srcOrd="1" destOrd="0" parTransId="{FD804544-4333-4907-8CE2-895ECCD2F9E3}" sibTransId="{217F4A1C-AF66-4B5B-AF02-7F54668CFA3E}"/>
    <dgm:cxn modelId="{65A6B4EB-DEBA-46BB-BA2C-53156AD7A614}" type="presOf" srcId="{24741E04-BF30-476A-AAE4-8907AF5DDCA2}" destId="{A47EF7FB-3E9E-4468-B76F-02D6BF11625D}" srcOrd="0" destOrd="0" presId="urn:microsoft.com/office/officeart/2005/8/layout/vList5"/>
    <dgm:cxn modelId="{1480FAEB-F9BC-47F2-83B2-725ED47C47EB}" type="presOf" srcId="{886FF944-8469-46BB-97A8-27496B18E7DD}" destId="{AA87EABD-E400-44B3-A9BA-8AE126BE9981}" srcOrd="0" destOrd="1" presId="urn:microsoft.com/office/officeart/2005/8/layout/vList5"/>
    <dgm:cxn modelId="{57B4D2F8-431B-47D9-B8E3-C0DFD5279698}" type="presOf" srcId="{DC1D86FA-419C-4272-B890-C4A62B589F6B}" destId="{DA2D6BD3-A773-46FA-93CD-C8AC4BEDB1FC}" srcOrd="0" destOrd="0" presId="urn:microsoft.com/office/officeart/2005/8/layout/vList5"/>
    <dgm:cxn modelId="{6A905DFA-9E87-4F25-881B-EF51D3ED8953}" srcId="{671EE3B4-6E1E-4A83-9C2B-B4CFD3801707}" destId="{DC1D86FA-419C-4272-B890-C4A62B589F6B}" srcOrd="2" destOrd="0" parTransId="{11880C3C-C598-4B93-A816-E3D133F2AF6C}" sibTransId="{39A10903-7848-48ED-BA5C-81E6D46A1E1F}"/>
    <dgm:cxn modelId="{86DC61C8-45F3-4F13-BA42-85C47BD9D705}" type="presParOf" srcId="{9BAAB89A-AB20-4351-9A1B-4BDAB221A09D}" destId="{4DA8EC89-7AC8-4897-AA51-FB8E9F4571F8}" srcOrd="0" destOrd="0" presId="urn:microsoft.com/office/officeart/2005/8/layout/vList5"/>
    <dgm:cxn modelId="{74CAF980-CFED-4A5B-9D4D-5CA2976D182E}" type="presParOf" srcId="{4DA8EC89-7AC8-4897-AA51-FB8E9F4571F8}" destId="{9BAEDA34-4AB5-45E2-B51B-44AADEA77735}" srcOrd="0" destOrd="0" presId="urn:microsoft.com/office/officeart/2005/8/layout/vList5"/>
    <dgm:cxn modelId="{8A5BF8CF-4FF1-4C24-A66D-CCB8CABA6227}" type="presParOf" srcId="{4DA8EC89-7AC8-4897-AA51-FB8E9F4571F8}" destId="{8279B931-FD10-4A47-B334-F84C4F003A5B}" srcOrd="1" destOrd="0" presId="urn:microsoft.com/office/officeart/2005/8/layout/vList5"/>
    <dgm:cxn modelId="{2E15C0B3-BFB3-430F-B9ED-7815A45A7B4F}" type="presParOf" srcId="{9BAAB89A-AB20-4351-9A1B-4BDAB221A09D}" destId="{BFECB512-F3B2-45DE-8131-A8A58E5C671C}" srcOrd="1" destOrd="0" presId="urn:microsoft.com/office/officeart/2005/8/layout/vList5"/>
    <dgm:cxn modelId="{01505290-ED05-4744-8655-FC2D255AA3CD}" type="presParOf" srcId="{9BAAB89A-AB20-4351-9A1B-4BDAB221A09D}" destId="{18386822-7564-46B9-8620-5E0874A0D975}" srcOrd="2" destOrd="0" presId="urn:microsoft.com/office/officeart/2005/8/layout/vList5"/>
    <dgm:cxn modelId="{BDEE3195-2337-4254-B938-07069C5963EB}" type="presParOf" srcId="{18386822-7564-46B9-8620-5E0874A0D975}" destId="{A47EF7FB-3E9E-4468-B76F-02D6BF11625D}" srcOrd="0" destOrd="0" presId="urn:microsoft.com/office/officeart/2005/8/layout/vList5"/>
    <dgm:cxn modelId="{0D16FCA3-B362-4214-8F60-114E8207CC0E}" type="presParOf" srcId="{18386822-7564-46B9-8620-5E0874A0D975}" destId="{AA87EABD-E400-44B3-A9BA-8AE126BE9981}" srcOrd="1" destOrd="0" presId="urn:microsoft.com/office/officeart/2005/8/layout/vList5"/>
    <dgm:cxn modelId="{8D218255-E94A-49F4-9DEC-021139985C57}" type="presParOf" srcId="{9BAAB89A-AB20-4351-9A1B-4BDAB221A09D}" destId="{B0FD1096-AC58-44A2-92C8-77BEC789632A}" srcOrd="3" destOrd="0" presId="urn:microsoft.com/office/officeart/2005/8/layout/vList5"/>
    <dgm:cxn modelId="{8FED36F9-3BA2-4834-9A41-2D89E58C71AE}" type="presParOf" srcId="{9BAAB89A-AB20-4351-9A1B-4BDAB221A09D}" destId="{CA75F586-6492-44B0-AEB8-8E15C8926208}" srcOrd="4" destOrd="0" presId="urn:microsoft.com/office/officeart/2005/8/layout/vList5"/>
    <dgm:cxn modelId="{C4831BE1-9160-47EE-8A52-DB5FCE1BCEA6}" type="presParOf" srcId="{CA75F586-6492-44B0-AEB8-8E15C8926208}" destId="{DA2D6BD3-A773-46FA-93CD-C8AC4BEDB1FC}" srcOrd="0" destOrd="0" presId="urn:microsoft.com/office/officeart/2005/8/layout/vList5"/>
    <dgm:cxn modelId="{54064180-73D3-4E94-BD27-F1AC1FD41F85}" type="presParOf" srcId="{CA75F586-6492-44B0-AEB8-8E15C8926208}" destId="{32A4AFD4-E403-4EED-BE89-7D7FC7098199}" srcOrd="1" destOrd="0" presId="urn:microsoft.com/office/officeart/2005/8/layout/vList5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14D38-7BB9-4C55-85F7-FCCBA3C94E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E116D-DD79-4241-A7AA-EBDF5B8F54D4}">
      <dgm:prSet phldrT="[Текст]" custT="1"/>
      <dgm:spPr>
        <a:xfrm>
          <a:off x="44" y="23462"/>
          <a:ext cx="4223822" cy="1065600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"+"</a:t>
          </a:r>
        </a:p>
      </dgm:t>
    </dgm:pt>
    <dgm:pt modelId="{66EA973D-4AEB-4622-9AA1-700878A59A0F}" type="parTrans" cxnId="{E15EBBF5-D5B4-461C-966D-70BBB1B1F853}">
      <dgm:prSet/>
      <dgm:spPr/>
      <dgm:t>
        <a:bodyPr/>
        <a:lstStyle/>
        <a:p>
          <a:endParaRPr lang="ru-RU" sz="2000"/>
        </a:p>
      </dgm:t>
    </dgm:pt>
    <dgm:pt modelId="{CF4211BF-D289-4E3B-9B03-2774158532F9}" type="sibTrans" cxnId="{E15EBBF5-D5B4-461C-966D-70BBB1B1F853}">
      <dgm:prSet/>
      <dgm:spPr/>
      <dgm:t>
        <a:bodyPr/>
        <a:lstStyle/>
        <a:p>
          <a:endParaRPr lang="ru-RU" sz="2000"/>
        </a:p>
      </dgm:t>
    </dgm:pt>
    <dgm:pt modelId="{BBBDB37C-9541-4D86-9F74-236413BE2681}">
      <dgm:prSet phldrT="[Текст]" custT="1"/>
      <dgm:spPr>
        <a:xfrm>
          <a:off x="44" y="1089062"/>
          <a:ext cx="4223822" cy="3999121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сокращение бюджетных затрат на строительство объектов образовательной инфраструктуры;</a:t>
          </a:r>
        </a:p>
      </dgm:t>
    </dgm:pt>
    <dgm:pt modelId="{9F8E0474-B18B-4564-9891-72FA87131CD7}" type="parTrans" cxnId="{5883CD57-D687-49CA-9149-99D67F4BB843}">
      <dgm:prSet/>
      <dgm:spPr/>
      <dgm:t>
        <a:bodyPr/>
        <a:lstStyle/>
        <a:p>
          <a:endParaRPr lang="ru-RU" sz="2000"/>
        </a:p>
      </dgm:t>
    </dgm:pt>
    <dgm:pt modelId="{3F1493DD-2408-4793-AE17-1FB12538633F}" type="sibTrans" cxnId="{5883CD57-D687-49CA-9149-99D67F4BB843}">
      <dgm:prSet/>
      <dgm:spPr/>
      <dgm:t>
        <a:bodyPr/>
        <a:lstStyle/>
        <a:p>
          <a:endParaRPr lang="ru-RU" sz="2000"/>
        </a:p>
      </dgm:t>
    </dgm:pt>
    <dgm:pt modelId="{8D849F75-0416-46D4-9B76-378ECB7F039E}">
      <dgm:prSet phldrT="[Текст]" custT="1"/>
      <dgm:spPr>
        <a:xfrm>
          <a:off x="4815202" y="23462"/>
          <a:ext cx="4223822" cy="1065600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"-"</a:t>
          </a:r>
        </a:p>
      </dgm:t>
    </dgm:pt>
    <dgm:pt modelId="{1F7BC027-77DF-4855-A801-D4D80959CA62}" type="parTrans" cxnId="{97F468BC-1E8D-4751-B73C-9AB6A12D715F}">
      <dgm:prSet/>
      <dgm:spPr/>
      <dgm:t>
        <a:bodyPr/>
        <a:lstStyle/>
        <a:p>
          <a:endParaRPr lang="ru-RU" sz="2000"/>
        </a:p>
      </dgm:t>
    </dgm:pt>
    <dgm:pt modelId="{E24C53A3-74BE-4D9E-969E-91B0AEDDB5C7}" type="sibTrans" cxnId="{97F468BC-1E8D-4751-B73C-9AB6A12D715F}">
      <dgm:prSet/>
      <dgm:spPr/>
      <dgm:t>
        <a:bodyPr/>
        <a:lstStyle/>
        <a:p>
          <a:endParaRPr lang="ru-RU" sz="2000"/>
        </a:p>
      </dgm:t>
    </dgm:pt>
    <dgm:pt modelId="{8848BA79-D942-407F-95E1-6D17E03534BD}">
      <dgm:prSet phldrT="[Текст]" custT="1"/>
      <dgm:spPr>
        <a:xfrm>
          <a:off x="4815202" y="1089062"/>
          <a:ext cx="4223822" cy="3999121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низкая квалификация специалистов в области государственно-частного партнерства;</a:t>
          </a:r>
        </a:p>
      </dgm:t>
    </dgm:pt>
    <dgm:pt modelId="{78CD1D4A-9CEA-4FBF-B0A8-9A7970E43BE5}" type="parTrans" cxnId="{6090DB0A-D7F7-4FBE-BA3B-1742A498E068}">
      <dgm:prSet/>
      <dgm:spPr/>
      <dgm:t>
        <a:bodyPr/>
        <a:lstStyle/>
        <a:p>
          <a:endParaRPr lang="ru-RU" sz="2000"/>
        </a:p>
      </dgm:t>
    </dgm:pt>
    <dgm:pt modelId="{E3A8C46D-387C-40D4-BF9C-8DAA5FE2B3F1}" type="sibTrans" cxnId="{6090DB0A-D7F7-4FBE-BA3B-1742A498E068}">
      <dgm:prSet/>
      <dgm:spPr/>
      <dgm:t>
        <a:bodyPr/>
        <a:lstStyle/>
        <a:p>
          <a:endParaRPr lang="ru-RU" sz="2000"/>
        </a:p>
      </dgm:t>
    </dgm:pt>
    <dgm:pt modelId="{C8B8EF55-F8BD-4FA1-9AD8-964524F627E0}">
      <dgm:prSet phldrT="[Текст]" custT="1"/>
      <dgm:spPr>
        <a:xfrm>
          <a:off x="4815202" y="1089062"/>
          <a:ext cx="4223822" cy="3999121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сложность процессов планирования, структурирования проектов;</a:t>
          </a:r>
        </a:p>
      </dgm:t>
    </dgm:pt>
    <dgm:pt modelId="{AEEA22E8-D5AE-4AC4-AC6C-C536F42E6E4D}" type="parTrans" cxnId="{F0F2F981-D806-47A5-A08C-4B4300F1E278}">
      <dgm:prSet/>
      <dgm:spPr/>
      <dgm:t>
        <a:bodyPr/>
        <a:lstStyle/>
        <a:p>
          <a:endParaRPr lang="ru-RU" sz="2000"/>
        </a:p>
      </dgm:t>
    </dgm:pt>
    <dgm:pt modelId="{1456A8C0-BD6F-4A60-9C27-85C0C8BB22A5}" type="sibTrans" cxnId="{F0F2F981-D806-47A5-A08C-4B4300F1E278}">
      <dgm:prSet/>
      <dgm:spPr/>
      <dgm:t>
        <a:bodyPr/>
        <a:lstStyle/>
        <a:p>
          <a:endParaRPr lang="ru-RU" sz="2000"/>
        </a:p>
      </dgm:t>
    </dgm:pt>
    <dgm:pt modelId="{A5A3B5FF-6A04-4746-B9FB-41516DA52E0D}">
      <dgm:prSet phldrT="[Текст]" custT="1"/>
      <dgm:spPr>
        <a:xfrm>
          <a:off x="44" y="1089062"/>
          <a:ext cx="4223822" cy="3999121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развитие негосударственного рынка образовательных услуг, создание новых рабочих мест;</a:t>
          </a:r>
        </a:p>
      </dgm:t>
    </dgm:pt>
    <dgm:pt modelId="{50601890-01DE-4D4A-93B0-704DC475CC91}" type="parTrans" cxnId="{729CD642-FDC1-4F2C-BFB4-A39473082F89}">
      <dgm:prSet/>
      <dgm:spPr/>
      <dgm:t>
        <a:bodyPr/>
        <a:lstStyle/>
        <a:p>
          <a:endParaRPr lang="ru-RU" sz="2000"/>
        </a:p>
      </dgm:t>
    </dgm:pt>
    <dgm:pt modelId="{AAC2C9B7-C749-4890-99DB-59D21A640B57}" type="sibTrans" cxnId="{729CD642-FDC1-4F2C-BFB4-A39473082F89}">
      <dgm:prSet/>
      <dgm:spPr/>
      <dgm:t>
        <a:bodyPr/>
        <a:lstStyle/>
        <a:p>
          <a:endParaRPr lang="ru-RU" sz="2000"/>
        </a:p>
      </dgm:t>
    </dgm:pt>
    <dgm:pt modelId="{0999D637-96A2-4613-831C-82C0009DC167}">
      <dgm:prSet phldrT="[Текст]" custT="1"/>
      <dgm:spPr>
        <a:xfrm>
          <a:off x="44" y="1089062"/>
          <a:ext cx="4223822" cy="3999121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опережающая модернизация системы образования под задачи стратегического развития страны</a:t>
          </a:r>
        </a:p>
      </dgm:t>
    </dgm:pt>
    <dgm:pt modelId="{6F069BA1-FE03-47FA-B00D-487BE099CC9E}" type="parTrans" cxnId="{1115D26B-E155-4F09-84D1-7CBCAC3D0598}">
      <dgm:prSet/>
      <dgm:spPr/>
      <dgm:t>
        <a:bodyPr/>
        <a:lstStyle/>
        <a:p>
          <a:endParaRPr lang="ru-RU" sz="2000"/>
        </a:p>
      </dgm:t>
    </dgm:pt>
    <dgm:pt modelId="{184A426C-6FEA-465E-9376-46FDA18906C0}" type="sibTrans" cxnId="{1115D26B-E155-4F09-84D1-7CBCAC3D0598}">
      <dgm:prSet/>
      <dgm:spPr/>
      <dgm:t>
        <a:bodyPr/>
        <a:lstStyle/>
        <a:p>
          <a:endParaRPr lang="ru-RU" sz="2000"/>
        </a:p>
      </dgm:t>
    </dgm:pt>
    <dgm:pt modelId="{B714A2D7-459F-4D66-852E-64C3E1D21F13}">
      <dgm:prSet phldrT="[Текст]" custT="1"/>
      <dgm:spPr>
        <a:xfrm>
          <a:off x="4815202" y="1089062"/>
          <a:ext cx="4223822" cy="3999121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большой временной лаг между периодом бюджетного пданирования и срока реализации проекта государственно-частного партнерства</a:t>
          </a:r>
        </a:p>
      </dgm:t>
    </dgm:pt>
    <dgm:pt modelId="{184C9F79-C925-4454-9B59-7433D07FEE7E}" type="parTrans" cxnId="{2808228C-05CA-43F6-B718-3F2FA3931B17}">
      <dgm:prSet/>
      <dgm:spPr/>
      <dgm:t>
        <a:bodyPr/>
        <a:lstStyle/>
        <a:p>
          <a:endParaRPr lang="ru-RU" sz="2000"/>
        </a:p>
      </dgm:t>
    </dgm:pt>
    <dgm:pt modelId="{3AFFF3B8-490B-4D32-8525-8722F744E4D9}" type="sibTrans" cxnId="{2808228C-05CA-43F6-B718-3F2FA3931B17}">
      <dgm:prSet/>
      <dgm:spPr/>
      <dgm:t>
        <a:bodyPr/>
        <a:lstStyle/>
        <a:p>
          <a:endParaRPr lang="ru-RU" sz="2000"/>
        </a:p>
      </dgm:t>
    </dgm:pt>
    <dgm:pt modelId="{7538D2F6-8E8E-4369-A641-E5FF177E2BA1}" type="pres">
      <dgm:prSet presAssocID="{7DB14D38-7BB9-4C55-85F7-FCCBA3C94E3E}" presName="Name0" presStyleCnt="0">
        <dgm:presLayoutVars>
          <dgm:dir/>
          <dgm:animLvl val="lvl"/>
          <dgm:resizeHandles val="exact"/>
        </dgm:presLayoutVars>
      </dgm:prSet>
      <dgm:spPr/>
    </dgm:pt>
    <dgm:pt modelId="{0166FB02-EE2E-4416-A7F9-F9B1EC677473}" type="pres">
      <dgm:prSet presAssocID="{8ADE116D-DD79-4241-A7AA-EBDF5B8F54D4}" presName="composite" presStyleCnt="0"/>
      <dgm:spPr/>
    </dgm:pt>
    <dgm:pt modelId="{709E0E44-AB7D-4E27-94EC-FF23FDF7B89E}" type="pres">
      <dgm:prSet presAssocID="{8ADE116D-DD79-4241-A7AA-EBDF5B8F54D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E3306DC-2637-4626-B70C-51866AA9D1C3}" type="pres">
      <dgm:prSet presAssocID="{8ADE116D-DD79-4241-A7AA-EBDF5B8F54D4}" presName="desTx" presStyleLbl="alignAccFollowNode1" presStyleIdx="0" presStyleCnt="2">
        <dgm:presLayoutVars>
          <dgm:bulletEnabled val="1"/>
        </dgm:presLayoutVars>
      </dgm:prSet>
      <dgm:spPr/>
    </dgm:pt>
    <dgm:pt modelId="{7C7A1C49-16EC-45B7-B20E-AF033C6A34C0}" type="pres">
      <dgm:prSet presAssocID="{CF4211BF-D289-4E3B-9B03-2774158532F9}" presName="space" presStyleCnt="0"/>
      <dgm:spPr/>
    </dgm:pt>
    <dgm:pt modelId="{AB6CC5DE-4720-4D9F-8A4B-053E7A7BA8AC}" type="pres">
      <dgm:prSet presAssocID="{8D849F75-0416-46D4-9B76-378ECB7F039E}" presName="composite" presStyleCnt="0"/>
      <dgm:spPr/>
    </dgm:pt>
    <dgm:pt modelId="{487E24C7-94A9-47C9-8942-6D80551CC7FB}" type="pres">
      <dgm:prSet presAssocID="{8D849F75-0416-46D4-9B76-378ECB7F039E}" presName="parTx" presStyleLbl="alignNode1" presStyleIdx="1" presStyleCnt="2" custLinFactNeighborX="210">
        <dgm:presLayoutVars>
          <dgm:chMax val="0"/>
          <dgm:chPref val="0"/>
          <dgm:bulletEnabled val="1"/>
        </dgm:presLayoutVars>
      </dgm:prSet>
      <dgm:spPr/>
    </dgm:pt>
    <dgm:pt modelId="{66D85F57-15E1-47C2-940D-2C45B2446DE7}" type="pres">
      <dgm:prSet presAssocID="{8D849F75-0416-46D4-9B76-378ECB7F039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090DB0A-D7F7-4FBE-BA3B-1742A498E068}" srcId="{8D849F75-0416-46D4-9B76-378ECB7F039E}" destId="{8848BA79-D942-407F-95E1-6D17E03534BD}" srcOrd="0" destOrd="0" parTransId="{78CD1D4A-9CEA-4FBF-B0A8-9A7970E43BE5}" sibTransId="{E3A8C46D-387C-40D4-BF9C-8DAA5FE2B3F1}"/>
    <dgm:cxn modelId="{B2DC7813-120B-4E01-8FAE-46BABEE03DE6}" type="presOf" srcId="{BBBDB37C-9541-4D86-9F74-236413BE2681}" destId="{5E3306DC-2637-4626-B70C-51866AA9D1C3}" srcOrd="0" destOrd="0" presId="urn:microsoft.com/office/officeart/2005/8/layout/hList1"/>
    <dgm:cxn modelId="{36A08B24-553D-432A-89A8-A6415C85D54F}" type="presOf" srcId="{B714A2D7-459F-4D66-852E-64C3E1D21F13}" destId="{66D85F57-15E1-47C2-940D-2C45B2446DE7}" srcOrd="0" destOrd="2" presId="urn:microsoft.com/office/officeart/2005/8/layout/hList1"/>
    <dgm:cxn modelId="{B4072932-A2A9-46C7-BC66-01EB6ED8A37D}" type="presOf" srcId="{C8B8EF55-F8BD-4FA1-9AD8-964524F627E0}" destId="{66D85F57-15E1-47C2-940D-2C45B2446DE7}" srcOrd="0" destOrd="1" presId="urn:microsoft.com/office/officeart/2005/8/layout/hList1"/>
    <dgm:cxn modelId="{729CD642-FDC1-4F2C-BFB4-A39473082F89}" srcId="{8ADE116D-DD79-4241-A7AA-EBDF5B8F54D4}" destId="{A5A3B5FF-6A04-4746-B9FB-41516DA52E0D}" srcOrd="1" destOrd="0" parTransId="{50601890-01DE-4D4A-93B0-704DC475CC91}" sibTransId="{AAC2C9B7-C749-4890-99DB-59D21A640B57}"/>
    <dgm:cxn modelId="{0EAB3746-7BD4-462F-B854-5496149C73ED}" type="presOf" srcId="{A5A3B5FF-6A04-4746-B9FB-41516DA52E0D}" destId="{5E3306DC-2637-4626-B70C-51866AA9D1C3}" srcOrd="0" destOrd="1" presId="urn:microsoft.com/office/officeart/2005/8/layout/hList1"/>
    <dgm:cxn modelId="{1115D26B-E155-4F09-84D1-7CBCAC3D0598}" srcId="{8ADE116D-DD79-4241-A7AA-EBDF5B8F54D4}" destId="{0999D637-96A2-4613-831C-82C0009DC167}" srcOrd="2" destOrd="0" parTransId="{6F069BA1-FE03-47FA-B00D-487BE099CC9E}" sibTransId="{184A426C-6FEA-465E-9376-46FDA18906C0}"/>
    <dgm:cxn modelId="{CB606551-24C3-4D8D-9F6C-9E4571E2B9D2}" type="presOf" srcId="{7DB14D38-7BB9-4C55-85F7-FCCBA3C94E3E}" destId="{7538D2F6-8E8E-4369-A641-E5FF177E2BA1}" srcOrd="0" destOrd="0" presId="urn:microsoft.com/office/officeart/2005/8/layout/hList1"/>
    <dgm:cxn modelId="{113FC775-02B1-47CB-B52D-F18675D26E5D}" type="presOf" srcId="{8D849F75-0416-46D4-9B76-378ECB7F039E}" destId="{487E24C7-94A9-47C9-8942-6D80551CC7FB}" srcOrd="0" destOrd="0" presId="urn:microsoft.com/office/officeart/2005/8/layout/hList1"/>
    <dgm:cxn modelId="{5883CD57-D687-49CA-9149-99D67F4BB843}" srcId="{8ADE116D-DD79-4241-A7AA-EBDF5B8F54D4}" destId="{BBBDB37C-9541-4D86-9F74-236413BE2681}" srcOrd="0" destOrd="0" parTransId="{9F8E0474-B18B-4564-9891-72FA87131CD7}" sibTransId="{3F1493DD-2408-4793-AE17-1FB12538633F}"/>
    <dgm:cxn modelId="{293F837F-6916-4738-B0C4-C8905E94A36B}" type="presOf" srcId="{8848BA79-D942-407F-95E1-6D17E03534BD}" destId="{66D85F57-15E1-47C2-940D-2C45B2446DE7}" srcOrd="0" destOrd="0" presId="urn:microsoft.com/office/officeart/2005/8/layout/hList1"/>
    <dgm:cxn modelId="{F0F2F981-D806-47A5-A08C-4B4300F1E278}" srcId="{8D849F75-0416-46D4-9B76-378ECB7F039E}" destId="{C8B8EF55-F8BD-4FA1-9AD8-964524F627E0}" srcOrd="1" destOrd="0" parTransId="{AEEA22E8-D5AE-4AC4-AC6C-C536F42E6E4D}" sibTransId="{1456A8C0-BD6F-4A60-9C27-85C0C8BB22A5}"/>
    <dgm:cxn modelId="{87592283-7880-49CC-B7EF-8A34C0DECCF1}" type="presOf" srcId="{0999D637-96A2-4613-831C-82C0009DC167}" destId="{5E3306DC-2637-4626-B70C-51866AA9D1C3}" srcOrd="0" destOrd="2" presId="urn:microsoft.com/office/officeart/2005/8/layout/hList1"/>
    <dgm:cxn modelId="{2808228C-05CA-43F6-B718-3F2FA3931B17}" srcId="{8D849F75-0416-46D4-9B76-378ECB7F039E}" destId="{B714A2D7-459F-4D66-852E-64C3E1D21F13}" srcOrd="2" destOrd="0" parTransId="{184C9F79-C925-4454-9B59-7433D07FEE7E}" sibTransId="{3AFFF3B8-490B-4D32-8525-8722F744E4D9}"/>
    <dgm:cxn modelId="{97F468BC-1E8D-4751-B73C-9AB6A12D715F}" srcId="{7DB14D38-7BB9-4C55-85F7-FCCBA3C94E3E}" destId="{8D849F75-0416-46D4-9B76-378ECB7F039E}" srcOrd="1" destOrd="0" parTransId="{1F7BC027-77DF-4855-A801-D4D80959CA62}" sibTransId="{E24C53A3-74BE-4D9E-969E-91B0AEDDB5C7}"/>
    <dgm:cxn modelId="{E15EBBF5-D5B4-461C-966D-70BBB1B1F853}" srcId="{7DB14D38-7BB9-4C55-85F7-FCCBA3C94E3E}" destId="{8ADE116D-DD79-4241-A7AA-EBDF5B8F54D4}" srcOrd="0" destOrd="0" parTransId="{66EA973D-4AEB-4622-9AA1-700878A59A0F}" sibTransId="{CF4211BF-D289-4E3B-9B03-2774158532F9}"/>
    <dgm:cxn modelId="{85A2F6FC-6C95-4386-9F1A-F73B6C445F18}" type="presOf" srcId="{8ADE116D-DD79-4241-A7AA-EBDF5B8F54D4}" destId="{709E0E44-AB7D-4E27-94EC-FF23FDF7B89E}" srcOrd="0" destOrd="0" presId="urn:microsoft.com/office/officeart/2005/8/layout/hList1"/>
    <dgm:cxn modelId="{BE7BB0A9-6619-4B5D-ACA3-8EFF9E664CA9}" type="presParOf" srcId="{7538D2F6-8E8E-4369-A641-E5FF177E2BA1}" destId="{0166FB02-EE2E-4416-A7F9-F9B1EC677473}" srcOrd="0" destOrd="0" presId="urn:microsoft.com/office/officeart/2005/8/layout/hList1"/>
    <dgm:cxn modelId="{C662550A-1282-49D6-B8F5-B4709CA3806D}" type="presParOf" srcId="{0166FB02-EE2E-4416-A7F9-F9B1EC677473}" destId="{709E0E44-AB7D-4E27-94EC-FF23FDF7B89E}" srcOrd="0" destOrd="0" presId="urn:microsoft.com/office/officeart/2005/8/layout/hList1"/>
    <dgm:cxn modelId="{7752AED3-0EF7-406B-943E-2E573C0518ED}" type="presParOf" srcId="{0166FB02-EE2E-4416-A7F9-F9B1EC677473}" destId="{5E3306DC-2637-4626-B70C-51866AA9D1C3}" srcOrd="1" destOrd="0" presId="urn:microsoft.com/office/officeart/2005/8/layout/hList1"/>
    <dgm:cxn modelId="{223D74BC-A458-4816-B6C0-AEBF8927661E}" type="presParOf" srcId="{7538D2F6-8E8E-4369-A641-E5FF177E2BA1}" destId="{7C7A1C49-16EC-45B7-B20E-AF033C6A34C0}" srcOrd="1" destOrd="0" presId="urn:microsoft.com/office/officeart/2005/8/layout/hList1"/>
    <dgm:cxn modelId="{E2827696-A0EC-48F4-B3EC-F3124B7408AD}" type="presParOf" srcId="{7538D2F6-8E8E-4369-A641-E5FF177E2BA1}" destId="{AB6CC5DE-4720-4D9F-8A4B-053E7A7BA8AC}" srcOrd="2" destOrd="0" presId="urn:microsoft.com/office/officeart/2005/8/layout/hList1"/>
    <dgm:cxn modelId="{99E64F73-87E5-4B33-97EA-40E0C8397EAF}" type="presParOf" srcId="{AB6CC5DE-4720-4D9F-8A4B-053E7A7BA8AC}" destId="{487E24C7-94A9-47C9-8942-6D80551CC7FB}" srcOrd="0" destOrd="0" presId="urn:microsoft.com/office/officeart/2005/8/layout/hList1"/>
    <dgm:cxn modelId="{C61CAE42-0B9E-42ED-8E03-502142D35777}" type="presParOf" srcId="{AB6CC5DE-4720-4D9F-8A4B-053E7A7BA8AC}" destId="{66D85F57-15E1-47C2-940D-2C45B2446D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B931-FD10-4A47-B334-F84C4F003A5B}">
      <dsp:nvSpPr>
        <dsp:cNvPr id="0" name=""/>
        <dsp:cNvSpPr/>
      </dsp:nvSpPr>
      <dsp:spPr>
        <a:xfrm rot="5400000">
          <a:off x="4848977" y="-2175119"/>
          <a:ext cx="1553036" cy="5910563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слишком длительный период обучения, при этом образовательная система изменяется медленнее, чем бизнес-среда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разрыв условий, уровня доступности и качества образования в развитых городах и в отдаленных регионах</a:t>
          </a:r>
        </a:p>
      </dsp:txBody>
      <dsp:txXfrm rot="-5400000">
        <a:off x="2670214" y="79457"/>
        <a:ext cx="5834750" cy="1401410"/>
      </dsp:txXfrm>
    </dsp:sp>
    <dsp:sp modelId="{9BAEDA34-4AB5-45E2-B51B-44AADEA77735}">
      <dsp:nvSpPr>
        <dsp:cNvPr id="0" name=""/>
        <dsp:cNvSpPr/>
      </dsp:nvSpPr>
      <dsp:spPr>
        <a:xfrm>
          <a:off x="82" y="5991"/>
          <a:ext cx="2670131" cy="1548341"/>
        </a:xfrm>
        <a:prstGeom prst="roundRect">
          <a:avLst/>
        </a:prstGeom>
        <a:solidFill>
          <a:srgbClr val="75CEEC">
            <a:lumMod val="40000"/>
            <a:lumOff val="6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институциональные</a:t>
          </a:r>
        </a:p>
      </dsp:txBody>
      <dsp:txXfrm>
        <a:off x="75666" y="81575"/>
        <a:ext cx="2518963" cy="1397173"/>
      </dsp:txXfrm>
    </dsp:sp>
    <dsp:sp modelId="{AA87EABD-E400-44B3-A9BA-8AE126BE9981}">
      <dsp:nvSpPr>
        <dsp:cNvPr id="0" name=""/>
        <dsp:cNvSpPr/>
      </dsp:nvSpPr>
      <dsp:spPr>
        <a:xfrm rot="5400000">
          <a:off x="4963006" y="-590400"/>
          <a:ext cx="1238673" cy="5997338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отсутствие желания изучать иностранные языки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непринятие новых условий рынка труда и боязнь смены профессии</a:t>
          </a:r>
        </a:p>
      </dsp:txBody>
      <dsp:txXfrm rot="-5400000">
        <a:off x="2583674" y="1849399"/>
        <a:ext cx="5936871" cy="1117739"/>
      </dsp:txXfrm>
    </dsp:sp>
    <dsp:sp modelId="{A47EF7FB-3E9E-4468-B76F-02D6BF11625D}">
      <dsp:nvSpPr>
        <dsp:cNvPr id="0" name=""/>
        <dsp:cNvSpPr/>
      </dsp:nvSpPr>
      <dsp:spPr>
        <a:xfrm>
          <a:off x="82" y="1634097"/>
          <a:ext cx="2583591" cy="1548341"/>
        </a:xfrm>
        <a:prstGeom prst="roundRect">
          <a:avLst/>
        </a:prstGeom>
        <a:solidFill>
          <a:srgbClr val="75CEEC">
            <a:lumMod val="40000"/>
            <a:lumOff val="6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коммуникативные</a:t>
          </a:r>
        </a:p>
      </dsp:txBody>
      <dsp:txXfrm>
        <a:off x="75666" y="1709681"/>
        <a:ext cx="2432423" cy="1397173"/>
      </dsp:txXfrm>
    </dsp:sp>
    <dsp:sp modelId="{32A4AFD4-E403-4EED-BE89-7D7FC7098199}">
      <dsp:nvSpPr>
        <dsp:cNvPr id="0" name=""/>
        <dsp:cNvSpPr/>
      </dsp:nvSpPr>
      <dsp:spPr>
        <a:xfrm rot="5400000">
          <a:off x="4979965" y="1050127"/>
          <a:ext cx="1238673" cy="5967798"/>
        </a:xfrm>
        <a:prstGeom prst="round2Same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устаревание образовательных программ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низкая цифровая грамотность населения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низкая или средняя степень неиспользования современных технологий</a:t>
          </a:r>
        </a:p>
      </dsp:txBody>
      <dsp:txXfrm rot="-5400000">
        <a:off x="2615403" y="3475157"/>
        <a:ext cx="5907331" cy="1117739"/>
      </dsp:txXfrm>
    </dsp:sp>
    <dsp:sp modelId="{DA2D6BD3-A773-46FA-93CD-C8AC4BEDB1FC}">
      <dsp:nvSpPr>
        <dsp:cNvPr id="0" name=""/>
        <dsp:cNvSpPr/>
      </dsp:nvSpPr>
      <dsp:spPr>
        <a:xfrm>
          <a:off x="82" y="3259856"/>
          <a:ext cx="2615319" cy="1548341"/>
        </a:xfrm>
        <a:prstGeom prst="roundRect">
          <a:avLst/>
        </a:prstGeom>
        <a:solidFill>
          <a:srgbClr val="75CEEC">
            <a:lumMod val="40000"/>
            <a:lumOff val="6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инфраструктурные </a:t>
          </a:r>
        </a:p>
      </dsp:txBody>
      <dsp:txXfrm>
        <a:off x="75666" y="3335440"/>
        <a:ext cx="2464151" cy="1397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E0E44-AB7D-4E27-94EC-FF23FDF7B89E}">
      <dsp:nvSpPr>
        <dsp:cNvPr id="0" name=""/>
        <dsp:cNvSpPr/>
      </dsp:nvSpPr>
      <dsp:spPr>
        <a:xfrm>
          <a:off x="43" y="8136"/>
          <a:ext cx="4124938" cy="547200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"+"</a:t>
          </a:r>
        </a:p>
      </dsp:txBody>
      <dsp:txXfrm>
        <a:off x="43" y="8136"/>
        <a:ext cx="4124938" cy="547200"/>
      </dsp:txXfrm>
    </dsp:sp>
    <dsp:sp modelId="{5E3306DC-2637-4626-B70C-51866AA9D1C3}">
      <dsp:nvSpPr>
        <dsp:cNvPr id="0" name=""/>
        <dsp:cNvSpPr/>
      </dsp:nvSpPr>
      <dsp:spPr>
        <a:xfrm>
          <a:off x="43" y="555336"/>
          <a:ext cx="4124938" cy="4381019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сокращение бюджетных затрат на строительство объектов образовательной инфраструктуры;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развитие негосударственного рынка образовательных услуг, создание новых рабочих мест;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опережающая модернизация системы образования под задачи стратегического развития страны</a:t>
          </a:r>
        </a:p>
      </dsp:txBody>
      <dsp:txXfrm>
        <a:off x="43" y="555336"/>
        <a:ext cx="4124938" cy="4381019"/>
      </dsp:txXfrm>
    </dsp:sp>
    <dsp:sp modelId="{487E24C7-94A9-47C9-8942-6D80551CC7FB}">
      <dsp:nvSpPr>
        <dsp:cNvPr id="0" name=""/>
        <dsp:cNvSpPr/>
      </dsp:nvSpPr>
      <dsp:spPr>
        <a:xfrm>
          <a:off x="4702515" y="8136"/>
          <a:ext cx="4124938" cy="547200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ysClr val="windowText" lastClr="000000"/>
              </a:solidFill>
              <a:latin typeface="Century Gothic" panose="020B0502020202020204"/>
              <a:ea typeface="+mn-ea"/>
              <a:cs typeface="+mn-cs"/>
            </a:rPr>
            <a:t>"-"</a:t>
          </a:r>
        </a:p>
      </dsp:txBody>
      <dsp:txXfrm>
        <a:off x="4702515" y="8136"/>
        <a:ext cx="4124938" cy="547200"/>
      </dsp:txXfrm>
    </dsp:sp>
    <dsp:sp modelId="{66D85F57-15E1-47C2-940D-2C45B2446DE7}">
      <dsp:nvSpPr>
        <dsp:cNvPr id="0" name=""/>
        <dsp:cNvSpPr/>
      </dsp:nvSpPr>
      <dsp:spPr>
        <a:xfrm>
          <a:off x="4702472" y="555336"/>
          <a:ext cx="4124938" cy="4381019"/>
        </a:xfrm>
        <a:prstGeom prst="rect">
          <a:avLst/>
        </a:prstGeom>
        <a:solidFill>
          <a:srgbClr val="ACD433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ACD43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низкая квалификация специалистов в области государственно-частного партнерства;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сложность процессов планирования, структурирования проектов;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большой временной лаг между периодом бюджетного пданирования и срока реализации проекта государственно-частного партнерства</a:t>
          </a:r>
        </a:p>
      </dsp:txBody>
      <dsp:txXfrm>
        <a:off x="4702472" y="555336"/>
        <a:ext cx="4124938" cy="438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ср 21.04.21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94;&#1080;&#1092;&#1088;&#1086;&#1074;&#1099;&#1077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608032" y="186673"/>
            <a:ext cx="3131127" cy="108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97" y="2147977"/>
            <a:ext cx="4491213" cy="47100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279868" y="5537268"/>
            <a:ext cx="53618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147412" y="1282569"/>
            <a:ext cx="87868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Реализация программ подготовки и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переподготовки кадров с использованием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инструментария государственно-частного партнерства</a:t>
            </a:r>
            <a:endParaRPr lang="ru-RU" alt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25" y="3914995"/>
            <a:ext cx="659796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ВЕРТАКОВА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ЮЛИЯ ВЛАДИМИРОВНА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доктор экономических наук, профессор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Директор Курского филиала Финансового университет при Правительстве Российской Федерации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47412" y="5700099"/>
            <a:ext cx="57012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 Международный Форум Труда, Санкт-Петербург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Круглый стол «Бизнес-образование в интересах устойчивого развития экономики»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339064"/>
            <a:ext cx="1724227" cy="611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9EA66-6716-4341-B7ED-B0E0832CF750}"/>
              </a:ext>
            </a:extLst>
          </p:cNvPr>
          <p:cNvSpPr txBox="1"/>
          <p:nvPr/>
        </p:nvSpPr>
        <p:spPr>
          <a:xfrm>
            <a:off x="260648" y="1001162"/>
            <a:ext cx="86717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/>
            <a:r>
              <a:rPr lang="ru-RU" sz="2400" b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ГЧП в образовательной сфере:</a:t>
            </a:r>
          </a:p>
          <a:p>
            <a:pPr indent="540385" algn="ctr"/>
            <a:endParaRPr lang="ru-RU" sz="2400" b="1" dirty="0">
              <a:solidFill>
                <a:srgbClr val="25656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или реконструкция объектов, где осуществляется образовательные процессы, частными инвесторами (бизнес-структура обеспечивает управление этими объектами в соответствии с требованиями нормативно-правовой базы; государство выступает публичным партнером, который обеспечивает возврат средств частному инвестору через возмещение стоимости строительно-монтажных работ, расходов на управление объектами и др.);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вузов и работодателей (в этом отношении работодателям нужны конкретные специалисты, за обучение которых они готовы платить).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10BD0-7EAE-428F-B75F-A54EA6A3F975}"/>
              </a:ext>
            </a:extLst>
          </p:cNvPr>
          <p:cNvSpPr txBox="1"/>
          <p:nvPr/>
        </p:nvSpPr>
        <p:spPr>
          <a:xfrm>
            <a:off x="1466482" y="4143025"/>
            <a:ext cx="76775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«Представители бизнеса могут и должны участвовать в формировании госзаказа на подготовку кадров, высказывать мнение по содержанию государственных стандартов. Но если бизнес рассчитывает, что вузы должны выпускать специалистов, готовых завтра же полноценно включиться в производственную деятельность, то это заблуждение. Бизнес еще очень мало делает для того, чтобы серьезно влиять на учебный процесс в вузах и на формирование кадрового состава преподавателей»…</a:t>
            </a:r>
          </a:p>
          <a:p>
            <a:pPr algn="r"/>
            <a:r>
              <a:rPr lang="ru-RU" b="1" i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М.А. </a:t>
            </a:r>
            <a:r>
              <a:rPr lang="ru-RU" b="1" i="1" dirty="0" err="1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Эскиндаров</a:t>
            </a:r>
            <a:endParaRPr lang="ru-RU" b="1" i="1" dirty="0">
              <a:solidFill>
                <a:srgbClr val="256569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324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151812"/>
            <a:ext cx="1724227" cy="611247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B4FB075-1BEE-48C8-A59D-2663BB175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15884"/>
              </p:ext>
            </p:extLst>
          </p:nvPr>
        </p:nvGraphicFramePr>
        <p:xfrm>
          <a:off x="173939" y="1697848"/>
          <a:ext cx="8827454" cy="494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8CB598-1517-4FF9-8B30-6C256F11CBBA}"/>
              </a:ext>
            </a:extLst>
          </p:cNvPr>
          <p:cNvSpPr txBox="1"/>
          <p:nvPr/>
        </p:nvSpPr>
        <p:spPr>
          <a:xfrm>
            <a:off x="-130545" y="754181"/>
            <a:ext cx="947873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«Плюсы» и «минусы» применения механизма государственно-частного партнерства при подготовке и переподготовке кадров</a:t>
            </a:r>
            <a:endParaRPr lang="ru-RU" sz="2400" b="1" dirty="0">
              <a:solidFill>
                <a:srgbClr val="256569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6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03048" y="146053"/>
            <a:ext cx="1724227" cy="611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83" y="843342"/>
            <a:ext cx="7217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Государственная программа развития цифровых компетенций </a:t>
            </a:r>
            <a:endParaRPr lang="ru-RU" sz="24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0262" t="2281" r="3153" b="18757"/>
          <a:stretch/>
        </p:blipFill>
        <p:spPr bwMode="auto">
          <a:xfrm>
            <a:off x="425572" y="1802306"/>
            <a:ext cx="8356121" cy="4934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143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1267" y="1225601"/>
            <a:ext cx="7755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Государственная программа развития цифровых компетенций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www.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hlinkClick r:id="rId3"/>
              </a:rPr>
              <a:t>цифровые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профессии.рф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751" t="24516" r="11171" b="3933"/>
          <a:stretch/>
        </p:blipFill>
        <p:spPr bwMode="auto">
          <a:xfrm>
            <a:off x="974768" y="1958197"/>
            <a:ext cx="7988061" cy="4399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31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287" y="601612"/>
            <a:ext cx="1939057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000" b="1" dirty="0">
              <a:solidFill>
                <a:srgbClr val="2565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4B0D2-5CE5-48EC-B5D3-86FCED988AF7}"/>
              </a:ext>
            </a:extLst>
          </p:cNvPr>
          <p:cNvSpPr txBox="1"/>
          <p:nvPr/>
        </p:nvSpPr>
        <p:spPr>
          <a:xfrm>
            <a:off x="224287" y="1138305"/>
            <a:ext cx="8781691" cy="639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нструменты государственно-частного партнерства выступают важными катализаторами развития образовательных организаций, повышения качества образования и кадрового потенциала производственных компаний.</a:t>
            </a:r>
          </a:p>
          <a:p>
            <a:pPr algn="just"/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преимуществами государственно-частного партнерства для организаций профессионального  образования и ДПО являются: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возможности для финансирования, развития и укрепления материально-технической базы;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ориентированность на изменения потребностей в специалистах со стороны работодателей, более эффективное взаимодействие в системе «образование – бизнес» с целью формирования качественно нового уровня знаний;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соответствие качества подготовки выпускников компетенциям и требованиям, предъявляемым работодателями;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государственно-частных партнеров в организации практики студентов и трудоустройстве молодых специалистов, предоставлении первого рабочего места.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25656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25656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2565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0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1245" y="1785202"/>
            <a:ext cx="8471140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000" b="1" dirty="0">
              <a:solidFill>
                <a:srgbClr val="2565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нтеграция научно-технологического, образовательного и предпринимательского секторов экономики в форме государственно-частного партнерства позволит реализовать стратегические цели промышленного производства: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форсированности профессиональных компетенций сотрудников в соответствии с требованиями конъюнктуры рынка;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цифровой грамотности персонала за счет </a:t>
            </a:r>
            <a:r>
              <a:rPr lang="ru-RU" sz="2000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овладения современными информационно-коммуникационными технологиями.</a:t>
            </a:r>
            <a:endParaRPr lang="ru-RU" sz="2000" dirty="0">
              <a:solidFill>
                <a:srgbClr val="2565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5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7237" y="2056735"/>
            <a:ext cx="8007928" cy="3493264"/>
          </a:xfrm>
          <a:prstGeom prst="rect">
            <a:avLst/>
          </a:prstGeom>
          <a:ln>
            <a:noFill/>
          </a:ln>
          <a:effectLst>
            <a:glow rad="101600">
              <a:srgbClr val="256569">
                <a:alpha val="60000"/>
              </a:srgb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endParaRPr lang="ru-RU" sz="3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Book Antiqua" panose="02040602050305030304" pitchFamily="18" charset="0"/>
                <a:cs typeface="Times New Roman" panose="02020603050405020304" pitchFamily="18" charset="0"/>
              </a:rPr>
              <a:t>Курский филиал Финуниверситета</a:t>
            </a:r>
          </a:p>
          <a:p>
            <a:pPr algn="ctr"/>
            <a:r>
              <a:rPr lang="ru-RU" sz="3600" dirty="0">
                <a:latin typeface="Book Antiqua" panose="02040602050305030304" pitchFamily="18" charset="0"/>
                <a:cs typeface="Times New Roman" panose="02020603050405020304" pitchFamily="18" charset="0"/>
              </a:rPr>
              <a:t>г. Курск, ул. Ломоносова, д.3</a:t>
            </a:r>
          </a:p>
          <a:p>
            <a:pPr algn="ctr"/>
            <a:r>
              <a:rPr lang="ru-RU" sz="3600" dirty="0">
                <a:latin typeface="Book Antiqua" panose="02040602050305030304" pitchFamily="18" charset="0"/>
                <a:cs typeface="Times New Roman" panose="02020603050405020304" pitchFamily="18" charset="0"/>
              </a:rPr>
              <a:t>Тел. 8 (4712) 51-18-96</a:t>
            </a:r>
          </a:p>
          <a:p>
            <a:pPr marL="273050" lvl="0" algn="ctr" defTabSz="91440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36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E-mail</a:t>
            </a:r>
            <a:r>
              <a:rPr lang="ru-RU" sz="36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yvvertakova@fa.ru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/>
            <a:endParaRPr lang="ru-RU" sz="36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145573" y="1763379"/>
            <a:ext cx="87868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600" b="1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3600" b="1" dirty="0">
                <a:solidFill>
                  <a:srgbClr val="256569"/>
                </a:solidFill>
                <a:cs typeface="Arial" panose="020B0604020202020204" pitchFamily="34" charset="0"/>
              </a:rPr>
              <a:t>Трансформация систем подготовки и переподготовки кадров для цифровой промышленности: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="1" dirty="0">
                <a:solidFill>
                  <a:srgbClr val="256569"/>
                </a:solidFill>
                <a:cs typeface="Arial" panose="020B0604020202020204" pitchFamily="34" charset="0"/>
              </a:rPr>
              <a:t>основные тренды и барьеры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56" y="4934882"/>
            <a:ext cx="5471328" cy="604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456" y="2031868"/>
            <a:ext cx="5474682" cy="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EC71988-204B-4986-86EB-81957B2E7D56}"/>
              </a:ext>
            </a:extLst>
          </p:cNvPr>
          <p:cNvSpPr txBox="1">
            <a:spLocks/>
          </p:cNvSpPr>
          <p:nvPr/>
        </p:nvSpPr>
        <p:spPr>
          <a:xfrm>
            <a:off x="0" y="601900"/>
            <a:ext cx="11587397" cy="1748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Вызовы современности, обуславливающие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трансформацию систем подготовки 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переподготовки кадров для промышленности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680D607C-5EEC-416B-ADE8-B5895AAA9F66}"/>
              </a:ext>
            </a:extLst>
          </p:cNvPr>
          <p:cNvSpPr txBox="1">
            <a:spLocks/>
          </p:cNvSpPr>
          <p:nvPr/>
        </p:nvSpPr>
        <p:spPr>
          <a:xfrm>
            <a:off x="52036" y="2007971"/>
            <a:ext cx="3019639" cy="4455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активная цифровизация всех производственных процессов и распространение цифровых технологий постепенно приводит к тому, что некоторые профессии стремительно устаревают и могут исчезнуть совсем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сегодня как никогда актуально обеспечить подготовку и переподготовку кадров, адаптированную к современным условиям, продиктованным работодателями.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Century Gothic" panose="020B0502020202020204"/>
              <a:cs typeface="+mj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803EEF6-0143-45EE-ABA9-59684C6396A6}"/>
              </a:ext>
            </a:extLst>
          </p:cNvPr>
          <p:cNvSpPr txBox="1">
            <a:spLocks/>
          </p:cNvSpPr>
          <p:nvPr/>
        </p:nvSpPr>
        <p:spPr>
          <a:xfrm>
            <a:off x="3247136" y="2020038"/>
            <a:ext cx="2745293" cy="4230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необходимость достижения более высокого качества образования за счет согласования интересов государства, бизнеса и образовательных организаций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четкое согласование интересов между этими сторонами в будущем приведет не только к пересмотру образовательных программ, но и созданию инновационного продукта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Century Gothic" panose="020B0502020202020204"/>
              <a:cs typeface="+mj-cs"/>
            </a:endParaRP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EAD50F2-0D66-446C-BE12-55F42CE5ECD7}"/>
              </a:ext>
            </a:extLst>
          </p:cNvPr>
          <p:cNvSpPr txBox="1">
            <a:spLocks/>
          </p:cNvSpPr>
          <p:nvPr/>
        </p:nvSpPr>
        <p:spPr>
          <a:xfrm>
            <a:off x="6027938" y="1997057"/>
            <a:ext cx="3218632" cy="40023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недостаточный уровень финансирования системы подготовки кадров высшей квалификации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качества научных исследований, уменьшение объемов фундаментальных научных исследований, увеличение среднего возраста ученых и преподавателей и т.д.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четкая и последовательная государственная политика, направленная на повышение имиджа ученого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1" name="Стрелка: вниз 13">
            <a:extLst>
              <a:ext uri="{FF2B5EF4-FFF2-40B4-BE49-F238E27FC236}">
                <a16:creationId xmlns:a16="http://schemas.microsoft.com/office/drawing/2014/main" id="{FB315DB9-0134-4B02-BE16-1BE0F1A935CE}"/>
              </a:ext>
            </a:extLst>
          </p:cNvPr>
          <p:cNvSpPr/>
          <p:nvPr/>
        </p:nvSpPr>
        <p:spPr>
          <a:xfrm>
            <a:off x="1253105" y="4043295"/>
            <a:ext cx="809469" cy="481646"/>
          </a:xfrm>
          <a:prstGeom prst="downArrow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Стрелка: вниз 13">
            <a:extLst>
              <a:ext uri="{FF2B5EF4-FFF2-40B4-BE49-F238E27FC236}">
                <a16:creationId xmlns:a16="http://schemas.microsoft.com/office/drawing/2014/main" id="{FB315DB9-0134-4B02-BE16-1BE0F1A935CE}"/>
              </a:ext>
            </a:extLst>
          </p:cNvPr>
          <p:cNvSpPr/>
          <p:nvPr/>
        </p:nvSpPr>
        <p:spPr>
          <a:xfrm>
            <a:off x="4215046" y="3800374"/>
            <a:ext cx="809469" cy="481646"/>
          </a:xfrm>
          <a:prstGeom prst="downArrow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Стрелка: вниз 13">
            <a:extLst>
              <a:ext uri="{FF2B5EF4-FFF2-40B4-BE49-F238E27FC236}">
                <a16:creationId xmlns:a16="http://schemas.microsoft.com/office/drawing/2014/main" id="{FB315DB9-0134-4B02-BE16-1BE0F1A935CE}"/>
              </a:ext>
            </a:extLst>
          </p:cNvPr>
          <p:cNvSpPr/>
          <p:nvPr/>
        </p:nvSpPr>
        <p:spPr>
          <a:xfrm>
            <a:off x="7232519" y="3077727"/>
            <a:ext cx="809469" cy="481646"/>
          </a:xfrm>
          <a:prstGeom prst="downArrow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FB315DB9-0134-4B02-BE16-1BE0F1A935CE}"/>
              </a:ext>
            </a:extLst>
          </p:cNvPr>
          <p:cNvSpPr/>
          <p:nvPr/>
        </p:nvSpPr>
        <p:spPr>
          <a:xfrm>
            <a:off x="7283500" y="5021937"/>
            <a:ext cx="809469" cy="481646"/>
          </a:xfrm>
          <a:prstGeom prst="downArrow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1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EBE0C-13DB-4D1E-BD72-2EEBF2570CE3}"/>
              </a:ext>
            </a:extLst>
          </p:cNvPr>
          <p:cNvSpPr txBox="1"/>
          <p:nvPr/>
        </p:nvSpPr>
        <p:spPr>
          <a:xfrm>
            <a:off x="0" y="145756"/>
            <a:ext cx="7020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Ежегодные выборочные исследования, проводимые Росстатом, свидетельствуют о том, что работа трудоустроенных выпускников соответствует выпуску специальности, полученной в образовательных организациях высшего образования в целом от 39 до 97%. </a:t>
            </a:r>
            <a:endParaRPr lang="ru-RU" sz="1600" b="1" dirty="0">
              <a:solidFill>
                <a:srgbClr val="256569"/>
              </a:solidFill>
              <a:latin typeface="Century Gothic" panose="020B0502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2072D-EB5C-4148-B8B3-B7D1FB842AB9}"/>
              </a:ext>
            </a:extLst>
          </p:cNvPr>
          <p:cNvSpPr txBox="1"/>
          <p:nvPr/>
        </p:nvSpPr>
        <p:spPr>
          <a:xfrm>
            <a:off x="931653" y="1369141"/>
            <a:ext cx="7841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Топ-5 специальностей, полученных в вузах, по соответствию работы трудоустроенных выпускников в 2016-2018 гг.</a:t>
            </a:r>
            <a:endParaRPr lang="ru-RU" b="1" dirty="0">
              <a:solidFill>
                <a:srgbClr val="256569"/>
              </a:solidFill>
              <a:latin typeface="Century Gothic" panose="020B0502020202020204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CE8AC5E-CDD9-42D9-9F39-CB7213C61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75437"/>
              </p:ext>
            </p:extLst>
          </p:nvPr>
        </p:nvGraphicFramePr>
        <p:xfrm>
          <a:off x="1802921" y="2099607"/>
          <a:ext cx="5962784" cy="4373343"/>
        </p:xfrm>
        <a:graphic>
          <a:graphicData uri="http://schemas.openxmlformats.org/drawingml/2006/table">
            <a:tbl>
              <a:tblPr firstRow="1" firstCol="1" bandRow="1">
                <a:gradFill rotWithShape="1">
                  <a:gsLst>
                    <a:gs pos="0">
                      <a:srgbClr val="75CEEC">
                        <a:tint val="64000"/>
                        <a:lumMod val="118000"/>
                      </a:srgbClr>
                    </a:gs>
                    <a:gs pos="100000">
                      <a:srgbClr val="75CEEC">
                        <a:tint val="92000"/>
                        <a:alpha val="100000"/>
                        <a:lumMod val="110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621374">
                  <a:extLst>
                    <a:ext uri="{9D8B030D-6E8A-4147-A177-3AD203B41FA5}">
                      <a16:colId xmlns:a16="http://schemas.microsoft.com/office/drawing/2014/main" val="304541055"/>
                    </a:ext>
                  </a:extLst>
                </a:gridCol>
                <a:gridCol w="1208465">
                  <a:extLst>
                    <a:ext uri="{9D8B030D-6E8A-4147-A177-3AD203B41FA5}">
                      <a16:colId xmlns:a16="http://schemas.microsoft.com/office/drawing/2014/main" val="1404366893"/>
                    </a:ext>
                  </a:extLst>
                </a:gridCol>
                <a:gridCol w="704538">
                  <a:extLst>
                    <a:ext uri="{9D8B030D-6E8A-4147-A177-3AD203B41FA5}">
                      <a16:colId xmlns:a16="http://schemas.microsoft.com/office/drawing/2014/main" val="1356727203"/>
                    </a:ext>
                  </a:extLst>
                </a:gridCol>
                <a:gridCol w="764498">
                  <a:extLst>
                    <a:ext uri="{9D8B030D-6E8A-4147-A177-3AD203B41FA5}">
                      <a16:colId xmlns:a16="http://schemas.microsoft.com/office/drawing/2014/main" val="1577093382"/>
                    </a:ext>
                  </a:extLst>
                </a:gridCol>
                <a:gridCol w="869580">
                  <a:extLst>
                    <a:ext uri="{9D8B030D-6E8A-4147-A177-3AD203B41FA5}">
                      <a16:colId xmlns:a16="http://schemas.microsoft.com/office/drawing/2014/main" val="3147550778"/>
                    </a:ext>
                  </a:extLst>
                </a:gridCol>
                <a:gridCol w="794329">
                  <a:extLst>
                    <a:ext uri="{9D8B030D-6E8A-4147-A177-3AD203B41FA5}">
                      <a16:colId xmlns:a16="http://schemas.microsoft.com/office/drawing/2014/main" val="707626196"/>
                    </a:ext>
                  </a:extLst>
                </a:gridCol>
              </a:tblGrid>
              <a:tr h="10089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трудоустроенных выпускников 2016-2018гг., тыс.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по соответствию специальности, тыс.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007268"/>
                  </a:ext>
                </a:extLst>
              </a:tr>
              <a:tr h="78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соответ-ствует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ysClr val="window" lastClr="FFFFFF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соответ-ствует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соответ-ствует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соответ-ствует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8438"/>
                  </a:ext>
                </a:extLst>
              </a:tr>
              <a:tr h="497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медицина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228224"/>
                  </a:ext>
                </a:extLst>
              </a:tr>
              <a:tr h="242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36790"/>
                  </a:ext>
                </a:extLst>
              </a:tr>
              <a:tr h="1093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 о здоровье и профилактическая медицина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349384"/>
                  </a:ext>
                </a:extLst>
              </a:tr>
              <a:tr h="497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Военное управление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132760"/>
                  </a:ext>
                </a:extLst>
              </a:tr>
              <a:tr h="242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62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3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BC9E4-5045-4BDA-A0FA-63659B1E717E}"/>
              </a:ext>
            </a:extLst>
          </p:cNvPr>
          <p:cNvSpPr txBox="1"/>
          <p:nvPr/>
        </p:nvSpPr>
        <p:spPr>
          <a:xfrm>
            <a:off x="1052423" y="1277473"/>
            <a:ext cx="7213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Специальности, полученные в вузах, наименее соответствующие работе трудоустроенных выпускников в 2016-2020 гг. </a:t>
            </a:r>
            <a:endParaRPr lang="ru-RU" b="1" dirty="0">
              <a:solidFill>
                <a:srgbClr val="256569"/>
              </a:solidFill>
              <a:latin typeface="Century Gothic" panose="020B0502020202020204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EB11972-8AB6-4388-97EA-2C9F7C27B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67547"/>
              </p:ext>
            </p:extLst>
          </p:nvPr>
        </p:nvGraphicFramePr>
        <p:xfrm>
          <a:off x="1478701" y="2031432"/>
          <a:ext cx="6360827" cy="4455204"/>
        </p:xfrm>
        <a:graphic>
          <a:graphicData uri="http://schemas.openxmlformats.org/drawingml/2006/table">
            <a:tbl>
              <a:tblPr firstRow="1" firstCol="1" bandRow="1">
                <a:gradFill rotWithShape="1">
                  <a:gsLst>
                    <a:gs pos="0">
                      <a:srgbClr val="75CEEC">
                        <a:tint val="64000"/>
                        <a:lumMod val="118000"/>
                      </a:srgbClr>
                    </a:gs>
                    <a:gs pos="100000">
                      <a:srgbClr val="75CEEC">
                        <a:tint val="92000"/>
                        <a:alpha val="100000"/>
                        <a:lumMod val="110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859083">
                  <a:extLst>
                    <a:ext uri="{9D8B030D-6E8A-4147-A177-3AD203B41FA5}">
                      <a16:colId xmlns:a16="http://schemas.microsoft.com/office/drawing/2014/main" val="2720266440"/>
                    </a:ext>
                  </a:extLst>
                </a:gridCol>
                <a:gridCol w="1290602">
                  <a:extLst>
                    <a:ext uri="{9D8B030D-6E8A-4147-A177-3AD203B41FA5}">
                      <a16:colId xmlns:a16="http://schemas.microsoft.com/office/drawing/2014/main" val="3877206857"/>
                    </a:ext>
                  </a:extLst>
                </a:gridCol>
                <a:gridCol w="875767">
                  <a:extLst>
                    <a:ext uri="{9D8B030D-6E8A-4147-A177-3AD203B41FA5}">
                      <a16:colId xmlns:a16="http://schemas.microsoft.com/office/drawing/2014/main" val="3001255917"/>
                    </a:ext>
                  </a:extLst>
                </a:gridCol>
                <a:gridCol w="845038">
                  <a:extLst>
                    <a:ext uri="{9D8B030D-6E8A-4147-A177-3AD203B41FA5}">
                      <a16:colId xmlns:a16="http://schemas.microsoft.com/office/drawing/2014/main" val="2546726887"/>
                    </a:ext>
                  </a:extLst>
                </a:gridCol>
                <a:gridCol w="660880">
                  <a:extLst>
                    <a:ext uri="{9D8B030D-6E8A-4147-A177-3AD203B41FA5}">
                      <a16:colId xmlns:a16="http://schemas.microsoft.com/office/drawing/2014/main" val="3025101149"/>
                    </a:ext>
                  </a:extLst>
                </a:gridCol>
                <a:gridCol w="829457">
                  <a:extLst>
                    <a:ext uri="{9D8B030D-6E8A-4147-A177-3AD203B41FA5}">
                      <a16:colId xmlns:a16="http://schemas.microsoft.com/office/drawing/2014/main" val="4037466737"/>
                    </a:ext>
                  </a:extLst>
                </a:gridCol>
              </a:tblGrid>
              <a:tr h="7606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трудоустроенных выпускников 2016-2018гг.,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по соответствию специальности, тыс.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401172"/>
                  </a:ext>
                </a:extLst>
              </a:tr>
              <a:tr h="760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соответ-ствует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ysClr val="window" lastClr="FFFFFF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соответ-ствует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соответ-ствует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соответ-ствует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92353"/>
                  </a:ext>
                </a:extLst>
              </a:tr>
              <a:tr h="375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материалов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67234"/>
                  </a:ext>
                </a:extLst>
              </a:tr>
              <a:tr h="669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Промышленная экология и биотехнологии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29499"/>
                  </a:ext>
                </a:extLst>
              </a:tr>
              <a:tr h="470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науки и регионоведение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101642"/>
                  </a:ext>
                </a:extLst>
              </a:tr>
              <a:tr h="500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Социология и социальная работа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2095"/>
                  </a:ext>
                </a:extLst>
              </a:tr>
              <a:tr h="669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Сельское, лесное и рыбное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394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11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2B264-EF09-4CB7-B7FA-31F77F343E51}"/>
              </a:ext>
            </a:extLst>
          </p:cNvPr>
          <p:cNvSpPr txBox="1"/>
          <p:nvPr/>
        </p:nvSpPr>
        <p:spPr>
          <a:xfrm>
            <a:off x="1337094" y="562442"/>
            <a:ext cx="62972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Численность студентов, обучающихся по программам подготовки квалифицированных рабочих и служащих, по источникам финансирования (тыс. чел.) </a:t>
            </a:r>
            <a:endParaRPr lang="ru-RU" sz="2000" b="1" dirty="0">
              <a:solidFill>
                <a:srgbClr val="256569"/>
              </a:solidFill>
              <a:latin typeface="Century Gothic" panose="020B0502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C1312A7-2C34-4307-A856-F61F2B112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68213"/>
              </p:ext>
            </p:extLst>
          </p:nvPr>
        </p:nvGraphicFramePr>
        <p:xfrm>
          <a:off x="370935" y="1961887"/>
          <a:ext cx="8298329" cy="3901440"/>
        </p:xfrm>
        <a:graphic>
          <a:graphicData uri="http://schemas.openxmlformats.org/drawingml/2006/table">
            <a:tbl>
              <a:tblPr firstRow="1" firstCol="1" lastRow="1" lastCol="1" bandRow="1" bandCol="1">
                <a:gradFill rotWithShape="1">
                  <a:gsLst>
                    <a:gs pos="0">
                      <a:srgbClr val="75CEEC">
                        <a:tint val="64000"/>
                        <a:lumMod val="118000"/>
                      </a:srgbClr>
                    </a:gs>
                    <a:gs pos="100000">
                      <a:srgbClr val="75CEEC">
                        <a:tint val="92000"/>
                        <a:alpha val="100000"/>
                        <a:lumMod val="110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3586507">
                  <a:extLst>
                    <a:ext uri="{9D8B030D-6E8A-4147-A177-3AD203B41FA5}">
                      <a16:colId xmlns:a16="http://schemas.microsoft.com/office/drawing/2014/main" val="1799177526"/>
                    </a:ext>
                  </a:extLst>
                </a:gridCol>
                <a:gridCol w="1250666">
                  <a:extLst>
                    <a:ext uri="{9D8B030D-6E8A-4147-A177-3AD203B41FA5}">
                      <a16:colId xmlns:a16="http://schemas.microsoft.com/office/drawing/2014/main" val="268979366"/>
                    </a:ext>
                  </a:extLst>
                </a:gridCol>
                <a:gridCol w="1166161">
                  <a:extLst>
                    <a:ext uri="{9D8B030D-6E8A-4147-A177-3AD203B41FA5}">
                      <a16:colId xmlns:a16="http://schemas.microsoft.com/office/drawing/2014/main" val="887412565"/>
                    </a:ext>
                  </a:extLst>
                </a:gridCol>
                <a:gridCol w="1267565">
                  <a:extLst>
                    <a:ext uri="{9D8B030D-6E8A-4147-A177-3AD203B41FA5}">
                      <a16:colId xmlns:a16="http://schemas.microsoft.com/office/drawing/2014/main" val="557770082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1115130151"/>
                    </a:ext>
                  </a:extLst>
                </a:gridCol>
              </a:tblGrid>
              <a:tr h="131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 dirty="0">
                          <a:effectLst/>
                        </a:rPr>
                        <a:t>Показатели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2016/</a:t>
                      </a:r>
                    </a:p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2017/</a:t>
                      </a:r>
                    </a:p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2018/</a:t>
                      </a:r>
                    </a:p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2019/</a:t>
                      </a:r>
                    </a:p>
                    <a:p>
                      <a:pPr marR="88900" algn="ctr"/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44381"/>
                  </a:ext>
                </a:extLst>
              </a:tr>
              <a:tr h="131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Численность студентов, на начало учебного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547.6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543.2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542.1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543.4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82587"/>
                  </a:ext>
                </a:extLst>
              </a:tr>
              <a:tr h="136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В том числе обучающихся: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000577"/>
                  </a:ext>
                </a:extLst>
              </a:tr>
              <a:tr h="1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43510"/>
                      <a:r>
                        <a:rPr lang="ru-RU" sz="1600">
                          <a:effectLst/>
                        </a:rPr>
                        <a:t>за счет бюджетных ассигнований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538.4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531.4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527.2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523.3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28101"/>
                  </a:ext>
                </a:extLst>
              </a:tr>
              <a:tr h="1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75565"/>
                      <a:r>
                        <a:rPr lang="ru-RU" sz="1600" dirty="0">
                          <a:effectLst/>
                        </a:rPr>
                        <a:t>в государственных и муниципальных организациях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538.3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531.3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526.8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522.7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778395"/>
                  </a:ext>
                </a:extLst>
              </a:tr>
              <a:tr h="1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251460"/>
                      <a:r>
                        <a:rPr lang="ru-RU" sz="1600">
                          <a:effectLst/>
                        </a:rPr>
                        <a:t>в частных организациях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0.1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0.1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0.3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0.6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422465"/>
                  </a:ext>
                </a:extLst>
              </a:tr>
              <a:tr h="238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43510" marR="7747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договорам об оказании платных образовательных услуг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R="88900" algn="ctr"/>
                      <a:r>
                        <a:rPr lang="ru-RU" sz="1600">
                          <a:effectLst/>
                        </a:rPr>
                        <a:t>9.2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R="88900" algn="ctr"/>
                      <a:r>
                        <a:rPr lang="ru-RU" sz="1600">
                          <a:effectLst/>
                        </a:rPr>
                        <a:t>11.8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R="88900" algn="ctr"/>
                      <a:r>
                        <a:rPr lang="ru-RU" sz="1600">
                          <a:effectLst/>
                        </a:rPr>
                        <a:t>14.9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R="88900" algn="ctr"/>
                      <a:r>
                        <a:rPr lang="ru-RU" sz="1600">
                          <a:effectLst/>
                        </a:rPr>
                        <a:t>20.1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707034"/>
                  </a:ext>
                </a:extLst>
              </a:tr>
              <a:tr h="1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75565"/>
                      <a:r>
                        <a:rPr lang="ru-RU" sz="1600">
                          <a:effectLst/>
                        </a:rPr>
                        <a:t>в государственных и муниципальных организациях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9.0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11.1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14.0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18.9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25491"/>
                  </a:ext>
                </a:extLst>
              </a:tr>
              <a:tr h="172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251460"/>
                      <a:r>
                        <a:rPr lang="ru-RU" sz="1600">
                          <a:effectLst/>
                        </a:rPr>
                        <a:t>в частных организациях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0.2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0.7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>
                          <a:effectLst/>
                        </a:rPr>
                        <a:t>0.9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88900" algn="ctr"/>
                      <a:r>
                        <a:rPr lang="ru-RU" sz="1600" dirty="0">
                          <a:effectLst/>
                        </a:rPr>
                        <a:t>1.2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1577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EF4C5B-9FDC-45DA-98BA-EB5B9511BF44}"/>
              </a:ext>
            </a:extLst>
          </p:cNvPr>
          <p:cNvSpPr txBox="1"/>
          <p:nvPr/>
        </p:nvSpPr>
        <p:spPr>
          <a:xfrm>
            <a:off x="150919" y="5891540"/>
            <a:ext cx="89291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отметить, что наблюдается такая тенденция, что более 90% обучающихся по программам подготовки квалифицированных рабочих и служащих ежегодно получают свое образование за счет бюджетных ассигнований. </a:t>
            </a:r>
            <a:endParaRPr lang="ru-RU" b="1" dirty="0">
              <a:solidFill>
                <a:srgbClr val="256569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82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F1C602-9CA8-4E04-9451-29BC958D5EAE}"/>
              </a:ext>
            </a:extLst>
          </p:cNvPr>
          <p:cNvSpPr txBox="1"/>
          <p:nvPr/>
        </p:nvSpPr>
        <p:spPr>
          <a:xfrm>
            <a:off x="1414732" y="590739"/>
            <a:ext cx="61075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Численность студентов, обучающихся по программам бакалавриата, специалитета и магистратуры по источникам финансирования (тыс. чел.) </a:t>
            </a:r>
            <a:endParaRPr lang="ru-RU" sz="2000" b="1" dirty="0">
              <a:solidFill>
                <a:srgbClr val="256569"/>
              </a:solidFill>
              <a:latin typeface="Century Gothic" panose="020B0502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A5102A3-40F9-453D-8773-0F0168725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29973"/>
              </p:ext>
            </p:extLst>
          </p:nvPr>
        </p:nvGraphicFramePr>
        <p:xfrm>
          <a:off x="270231" y="2000445"/>
          <a:ext cx="8675365" cy="3657600"/>
        </p:xfrm>
        <a:graphic>
          <a:graphicData uri="http://schemas.openxmlformats.org/drawingml/2006/table">
            <a:tbl>
              <a:tblPr firstRow="1" firstCol="1" lastRow="1" lastCol="1" bandRow="1" bandCol="1">
                <a:gradFill rotWithShape="1">
                  <a:gsLst>
                    <a:gs pos="0">
                      <a:srgbClr val="75CEEC">
                        <a:tint val="64000"/>
                        <a:lumMod val="118000"/>
                      </a:srgbClr>
                    </a:gs>
                    <a:gs pos="100000">
                      <a:srgbClr val="75CEEC">
                        <a:tint val="92000"/>
                        <a:alpha val="100000"/>
                        <a:lumMod val="110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3418093">
                  <a:extLst>
                    <a:ext uri="{9D8B030D-6E8A-4147-A177-3AD203B41FA5}">
                      <a16:colId xmlns:a16="http://schemas.microsoft.com/office/drawing/2014/main" val="1780013979"/>
                    </a:ext>
                  </a:extLst>
                </a:gridCol>
                <a:gridCol w="1143412">
                  <a:extLst>
                    <a:ext uri="{9D8B030D-6E8A-4147-A177-3AD203B41FA5}">
                      <a16:colId xmlns:a16="http://schemas.microsoft.com/office/drawing/2014/main" val="2994416786"/>
                    </a:ext>
                  </a:extLst>
                </a:gridCol>
                <a:gridCol w="1370709">
                  <a:extLst>
                    <a:ext uri="{9D8B030D-6E8A-4147-A177-3AD203B41FA5}">
                      <a16:colId xmlns:a16="http://schemas.microsoft.com/office/drawing/2014/main" val="2144609711"/>
                    </a:ext>
                  </a:extLst>
                </a:gridCol>
                <a:gridCol w="1372442">
                  <a:extLst>
                    <a:ext uri="{9D8B030D-6E8A-4147-A177-3AD203B41FA5}">
                      <a16:colId xmlns:a16="http://schemas.microsoft.com/office/drawing/2014/main" val="3527727409"/>
                    </a:ext>
                  </a:extLst>
                </a:gridCol>
                <a:gridCol w="1370709">
                  <a:extLst>
                    <a:ext uri="{9D8B030D-6E8A-4147-A177-3AD203B41FA5}">
                      <a16:colId xmlns:a16="http://schemas.microsoft.com/office/drawing/2014/main" val="1842962036"/>
                    </a:ext>
                  </a:extLst>
                </a:gridCol>
              </a:tblGrid>
              <a:tr h="119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Показатели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1435" algn="ctr"/>
                      <a:r>
                        <a:rPr lang="ru-RU" sz="1600">
                          <a:effectLst/>
                        </a:rPr>
                        <a:t>2005/2006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2070" algn="ctr"/>
                      <a:r>
                        <a:rPr lang="ru-RU" sz="1600">
                          <a:effectLst/>
                        </a:rPr>
                        <a:t>2017/2018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2705" algn="ctr"/>
                      <a:r>
                        <a:rPr lang="ru-RU" sz="1600">
                          <a:effectLst/>
                        </a:rPr>
                        <a:t>2018/2019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3340" algn="ctr"/>
                      <a:r>
                        <a:rPr lang="ru-RU" sz="1600">
                          <a:effectLst/>
                        </a:rPr>
                        <a:t>2019/2020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83501"/>
                  </a:ext>
                </a:extLst>
              </a:tr>
              <a:tr h="119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на начало учебного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1435" algn="ctr"/>
                      <a:r>
                        <a:rPr lang="ru-RU" sz="1600">
                          <a:effectLst/>
                        </a:rPr>
                        <a:t>7064.6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2070" algn="ctr"/>
                      <a:r>
                        <a:rPr lang="ru-RU" sz="1600">
                          <a:effectLst/>
                        </a:rPr>
                        <a:t>4245.9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2705" algn="ctr"/>
                      <a:r>
                        <a:rPr lang="ru-RU" sz="1600">
                          <a:effectLst/>
                        </a:rPr>
                        <a:t>4161.7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R="53340" algn="ctr"/>
                      <a:r>
                        <a:rPr lang="ru-RU" sz="1600">
                          <a:effectLst/>
                        </a:rPr>
                        <a:t>4068.3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35945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В том числе обучающихся: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28284"/>
                  </a:ext>
                </a:extLst>
              </a:tr>
              <a:tr h="127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за счет бюджетных ассигнований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3002.7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1904.6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1911.7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1890.1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1484"/>
                  </a:ext>
                </a:extLst>
              </a:tr>
              <a:tr h="246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в государственных и муниципальных организациях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3002.7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1898.5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1905.0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1883.3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777276"/>
                  </a:ext>
                </a:extLst>
              </a:tr>
              <a:tr h="129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в частных организациях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81948"/>
                  </a:ext>
                </a:extLst>
              </a:tr>
              <a:tr h="238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по договорам об оказании платных образовательных услуг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4061.9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2341.3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2249.9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2178.2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9525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80320"/>
                  </a:ext>
                </a:extLst>
              </a:tr>
              <a:tr h="246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в государственных и муниципальных организациях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2982.6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1924.6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1877.5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 w="19050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/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marL="35560" algn="ctr"/>
                      <a:r>
                        <a:rPr lang="ru-RU" sz="1600">
                          <a:effectLst/>
                        </a:rPr>
                        <a:t>1853.0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rnd" cmpd="sng" algn="ctr">
                      <a:solidFill>
                        <a:srgbClr val="75CEEC"/>
                      </a:solidFill>
                      <a:prstDash val="solid"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9525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EE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772566"/>
                  </a:ext>
                </a:extLst>
              </a:tr>
              <a:tr h="167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/>
                      <a:r>
                        <a:rPr lang="ru-RU" sz="1600">
                          <a:effectLst/>
                        </a:rPr>
                        <a:t>в частных организациях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rnd" cmpd="sng" algn="ctr">
                      <a:solidFill>
                        <a:srgbClr val="75CEEC"/>
                      </a:solidFill>
                      <a:prstDash val="solid"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1079.3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416.7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372.4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556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325.2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rnd" cmpd="sng" algn="ctr">
                      <a:solidFill>
                        <a:srgbClr val="75CEEC"/>
                      </a:solidFill>
                      <a:prstDash val="solid"/>
                    </a:lnR>
                    <a:lnT w="19050" cap="rnd" cmpd="sng" algn="ctr">
                      <a:solidFill>
                        <a:srgbClr val="75CEEC"/>
                      </a:solidFill>
                      <a:prstDash val="solid"/>
                    </a:lnT>
                    <a:lnB w="19050" cap="rnd" cmpd="sng" algn="ctr">
                      <a:solidFill>
                        <a:srgbClr val="75CEE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329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1F042A-BDD2-440B-AF6A-3A6CB9443D55}"/>
              </a:ext>
            </a:extLst>
          </p:cNvPr>
          <p:cNvSpPr txBox="1"/>
          <p:nvPr/>
        </p:nvSpPr>
        <p:spPr>
          <a:xfrm>
            <a:off x="872754" y="5790533"/>
            <a:ext cx="76587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только около 45% студентов, обучающихся по программам бакалавриата, специалитета и магистратуры, делают это за счет бюджетных средств. </a:t>
            </a:r>
            <a:endParaRPr lang="ru-RU" dirty="0">
              <a:solidFill>
                <a:srgbClr val="256569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8895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77169" y="194931"/>
            <a:ext cx="1724227" cy="611247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E065B46-07D6-4C18-B406-0F2F88E6B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105660"/>
              </p:ext>
            </p:extLst>
          </p:nvPr>
        </p:nvGraphicFramePr>
        <p:xfrm>
          <a:off x="296730" y="1777748"/>
          <a:ext cx="8583284" cy="481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5C4436-6E0D-4FD3-9E8C-920A092B7222}"/>
              </a:ext>
            </a:extLst>
          </p:cNvPr>
          <p:cNvSpPr txBox="1"/>
          <p:nvPr/>
        </p:nvSpPr>
        <p:spPr>
          <a:xfrm>
            <a:off x="313982" y="842963"/>
            <a:ext cx="8575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Барьеры на пути подготовки кадров высококвалифицированных кадров для цифровой трансформации промышленности</a:t>
            </a:r>
            <a:endParaRPr lang="ru-RU" sz="2000" b="1" dirty="0">
              <a:solidFill>
                <a:srgbClr val="256569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5636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655607" y="2363843"/>
            <a:ext cx="8017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000" b="1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SzTx/>
              <a:buNone/>
            </a:pPr>
            <a:r>
              <a:rPr lang="ru-RU" sz="4000" b="1" dirty="0">
                <a:solidFill>
                  <a:srgbClr val="256569"/>
                </a:solidFill>
                <a:latin typeface="Arial" panose="020B0604020202020204" pitchFamily="34" charset="0"/>
              </a:rPr>
              <a:t>2. </a:t>
            </a:r>
            <a:r>
              <a:rPr lang="ru-RU" sz="4000" b="1" dirty="0">
                <a:solidFill>
                  <a:srgbClr val="256569"/>
                </a:solidFill>
                <a:ea typeface="Calibri" panose="020F0502020204030204" pitchFamily="34" charset="0"/>
              </a:rPr>
              <a:t>ГЧП в образовательной сфере</a:t>
            </a:r>
            <a:endParaRPr lang="ru-RU" sz="4000" dirty="0">
              <a:solidFill>
                <a:srgbClr val="256569"/>
              </a:solidFill>
              <a:latin typeface="Century Gothic" panose="020B0502020202020204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88" y="2670331"/>
            <a:ext cx="6563235" cy="73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87" y="3944165"/>
            <a:ext cx="6563235" cy="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5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1151</Words>
  <Application>Microsoft Office PowerPoint</Application>
  <PresentationFormat>Экран (4:3)</PresentationFormat>
  <Paragraphs>269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</cp:lastModifiedBy>
  <cp:revision>47</cp:revision>
  <dcterms:created xsi:type="dcterms:W3CDTF">2016-09-22T16:49:19Z</dcterms:created>
  <dcterms:modified xsi:type="dcterms:W3CDTF">2021-04-21T19:19:44Z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